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</p:sldIdLst>
  <p:sldSz cx="7556500" cy="10693400"/>
  <p:notesSz cx="7556500" cy="10693400"/>
  <p:custDataLst>
    <p:tags r:id="rId10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gs" Target="tags/tag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00" b="0" i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00" b="0" i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00" b="0" i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92124" y="1356610"/>
            <a:ext cx="5578601" cy="1092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000" b="0" i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96268" y="4368796"/>
            <a:ext cx="5770312" cy="5400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100"/>
              </a:spcBef>
            </a:pPr>
            <a:r>
              <a:rPr spc="-2635" dirty="0"/>
              <a:t>泰安市医疗保障局文件</a:t>
            </a:r>
            <a:endParaRPr spc="-2635" dirty="0"/>
          </a:p>
        </p:txBody>
      </p:sp>
      <p:sp>
        <p:nvSpPr>
          <p:cNvPr id="3" name="object 3"/>
          <p:cNvSpPr txBox="1"/>
          <p:nvPr/>
        </p:nvSpPr>
        <p:spPr>
          <a:xfrm>
            <a:off x="2751073" y="3346954"/>
            <a:ext cx="2058035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5" dirty="0">
                <a:latin typeface="宋体" panose="02010600030101010101" pitchFamily="2" charset="-122"/>
                <a:cs typeface="宋体" panose="02010600030101010101" pitchFamily="2" charset="-122"/>
              </a:rPr>
              <a:t>泰医保发〔</a:t>
            </a:r>
            <a:r>
              <a:rPr sz="1600" spc="-5" dirty="0">
                <a:latin typeface="Times New Roman" panose="02020603050405020304"/>
                <a:cs typeface="Times New Roman" panose="02020603050405020304"/>
              </a:rPr>
              <a:t>2021</a:t>
            </a:r>
            <a:r>
              <a:rPr sz="1600" dirty="0">
                <a:latin typeface="宋体" panose="02010600030101010101" pitchFamily="2" charset="-122"/>
                <a:cs typeface="宋体" panose="02010600030101010101" pitchFamily="2" charset="-122"/>
              </a:rPr>
              <a:t>〕</a:t>
            </a:r>
            <a:r>
              <a:rPr sz="1600" spc="-5" dirty="0">
                <a:latin typeface="Times New Roman" panose="02020603050405020304"/>
                <a:cs typeface="Times New Roman" panose="02020603050405020304"/>
              </a:rPr>
              <a:t>20</a:t>
            </a:r>
            <a:r>
              <a:rPr sz="1600" dirty="0">
                <a:latin typeface="宋体" panose="02010600030101010101" pitchFamily="2" charset="-122"/>
                <a:cs typeface="宋体" panose="02010600030101010101" pitchFamily="2" charset="-122"/>
              </a:rPr>
              <a:t>号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95396" y="4368796"/>
            <a:ext cx="5671185" cy="5400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70510">
              <a:lnSpc>
                <a:spcPct val="100000"/>
              </a:lnSpc>
              <a:spcBef>
                <a:spcPts val="100"/>
              </a:spcBef>
            </a:pPr>
            <a:r>
              <a:rPr sz="2200" spc="-5" dirty="0">
                <a:latin typeface="宋体" panose="02010600030101010101" pitchFamily="2" charset="-122"/>
                <a:cs typeface="宋体" panose="02010600030101010101" pitchFamily="2" charset="-122"/>
              </a:rPr>
              <a:t>关于医疗保障支持中医药发展的十条措施</a:t>
            </a:r>
            <a:endParaRPr sz="22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600">
              <a:latin typeface="Times New Roman" panose="02020603050405020304"/>
              <a:cs typeface="Times New Roman" panose="02020603050405020304"/>
            </a:endParaRPr>
          </a:p>
          <a:p>
            <a:pPr marL="12700" marR="102235">
              <a:lnSpc>
                <a:spcPct val="151000"/>
              </a:lnSpc>
            </a:pPr>
            <a:r>
              <a:rPr sz="1600" spc="15" dirty="0">
                <a:latin typeface="宋体" panose="02010600030101010101" pitchFamily="2" charset="-122"/>
                <a:cs typeface="宋体" panose="02010600030101010101" pitchFamily="2" charset="-122"/>
              </a:rPr>
              <a:t>各县（市、区）医疗保障局，泰</a:t>
            </a:r>
            <a:r>
              <a:rPr sz="1600" spc="10" dirty="0">
                <a:latin typeface="宋体" panose="02010600030101010101" pitchFamily="2" charset="-122"/>
                <a:cs typeface="宋体" panose="02010600030101010101" pitchFamily="2" charset="-122"/>
              </a:rPr>
              <a:t>安</a:t>
            </a:r>
            <a:r>
              <a:rPr sz="1600" spc="15" dirty="0">
                <a:latin typeface="宋体" panose="02010600030101010101" pitchFamily="2" charset="-122"/>
                <a:cs typeface="宋体" panose="02010600030101010101" pitchFamily="2" charset="-122"/>
              </a:rPr>
              <a:t>高新区、泰山景区、旅游经 </a:t>
            </a:r>
            <a:r>
              <a:rPr sz="1600" spc="-5" dirty="0">
                <a:latin typeface="宋体" panose="02010600030101010101" pitchFamily="2" charset="-122"/>
                <a:cs typeface="宋体" panose="02010600030101010101" pitchFamily="2" charset="-122"/>
              </a:rPr>
              <a:t>济开发区、徂汶景区医疗保障工作部门：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12700" indent="405765">
              <a:lnSpc>
                <a:spcPct val="100000"/>
              </a:lnSpc>
              <a:spcBef>
                <a:spcPts val="980"/>
              </a:spcBef>
            </a:pPr>
            <a:r>
              <a:rPr sz="1600" spc="15" dirty="0">
                <a:latin typeface="宋体" panose="02010600030101010101" pitchFamily="2" charset="-122"/>
                <a:cs typeface="宋体" panose="02010600030101010101" pitchFamily="2" charset="-122"/>
              </a:rPr>
              <a:t>按照市委、市政府推进中医药发展的部署要求，为充分发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12700" marR="102235" algn="just">
              <a:lnSpc>
                <a:spcPct val="151000"/>
              </a:lnSpc>
              <a:spcBef>
                <a:spcPts val="5"/>
              </a:spcBef>
            </a:pPr>
            <a:r>
              <a:rPr sz="1600" spc="15" dirty="0">
                <a:latin typeface="宋体" panose="02010600030101010101" pitchFamily="2" charset="-122"/>
                <a:cs typeface="宋体" panose="02010600030101010101" pitchFamily="2" charset="-122"/>
              </a:rPr>
              <a:t>挥医疗保障的支持作用，推动我</a:t>
            </a:r>
            <a:r>
              <a:rPr sz="1600" spc="5" dirty="0">
                <a:latin typeface="宋体" panose="02010600030101010101" pitchFamily="2" charset="-122"/>
                <a:cs typeface="宋体" panose="02010600030101010101" pitchFamily="2" charset="-122"/>
              </a:rPr>
              <a:t>市</a:t>
            </a:r>
            <a:r>
              <a:rPr sz="1600" spc="15" dirty="0">
                <a:latin typeface="宋体" panose="02010600030101010101" pitchFamily="2" charset="-122"/>
                <a:cs typeface="宋体" panose="02010600030101010101" pitchFamily="2" charset="-122"/>
              </a:rPr>
              <a:t>中医药事业高质量发展，提 高我市人民群众医疗保障水平，</a:t>
            </a:r>
            <a:r>
              <a:rPr sz="1600" spc="10" dirty="0">
                <a:latin typeface="宋体" panose="02010600030101010101" pitchFamily="2" charset="-122"/>
                <a:cs typeface="宋体" panose="02010600030101010101" pitchFamily="2" charset="-122"/>
              </a:rPr>
              <a:t>现</a:t>
            </a:r>
            <a:r>
              <a:rPr sz="1600" spc="15" dirty="0">
                <a:latin typeface="宋体" panose="02010600030101010101" pitchFamily="2" charset="-122"/>
                <a:cs typeface="宋体" panose="02010600030101010101" pitchFamily="2" charset="-122"/>
              </a:rPr>
              <a:t>就医疗保障支持中医药发展 </a:t>
            </a:r>
            <a:r>
              <a:rPr sz="1600" spc="-5" dirty="0">
                <a:latin typeface="宋体" panose="02010600030101010101" pitchFamily="2" charset="-122"/>
                <a:cs typeface="宋体" panose="02010600030101010101" pitchFamily="2" charset="-122"/>
              </a:rPr>
              <a:t>制定如下十条政策措施，请认真贯彻执行。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12700" marR="5080" indent="405765">
              <a:lnSpc>
                <a:spcPct val="151000"/>
              </a:lnSpc>
              <a:spcBef>
                <a:spcPts val="5"/>
              </a:spcBef>
            </a:pPr>
            <a:r>
              <a:rPr sz="1600" spc="15" dirty="0">
                <a:latin typeface="黑体" panose="02010609060101010101" charset="-122"/>
                <a:cs typeface="黑体" panose="02010609060101010101" charset="-122"/>
              </a:rPr>
              <a:t>一、将符合条件的中医药机构及时纳入医保定点范围</a:t>
            </a:r>
            <a:r>
              <a:rPr sz="1600" spc="20" dirty="0">
                <a:latin typeface="黑体" panose="02010609060101010101" charset="-122"/>
                <a:cs typeface="黑体" panose="02010609060101010101" charset="-122"/>
              </a:rPr>
              <a:t>。</a:t>
            </a:r>
            <a:r>
              <a:rPr sz="1600" dirty="0">
                <a:latin typeface="宋体" panose="02010600030101010101" pitchFamily="2" charset="-122"/>
                <a:cs typeface="宋体" panose="02010600030101010101" pitchFamily="2" charset="-122"/>
              </a:rPr>
              <a:t>支 </a:t>
            </a:r>
            <a:r>
              <a:rPr sz="1600" spc="15" dirty="0">
                <a:latin typeface="宋体" panose="02010600030101010101" pitchFamily="2" charset="-122"/>
                <a:cs typeface="宋体" panose="02010600030101010101" pitchFamily="2" charset="-122"/>
              </a:rPr>
              <a:t>持发展中医诊所、门诊部和特色</a:t>
            </a:r>
            <a:r>
              <a:rPr sz="1600" spc="10" dirty="0">
                <a:latin typeface="宋体" panose="02010600030101010101" pitchFamily="2" charset="-122"/>
                <a:cs typeface="宋体" panose="02010600030101010101" pitchFamily="2" charset="-122"/>
              </a:rPr>
              <a:t>专</a:t>
            </a:r>
            <a:r>
              <a:rPr sz="1600" spc="15" dirty="0">
                <a:latin typeface="宋体" panose="02010600030101010101" pitchFamily="2" charset="-122"/>
                <a:cs typeface="宋体" panose="02010600030101010101" pitchFamily="2" charset="-122"/>
              </a:rPr>
              <a:t>科医院，对符合条件的各级 </a:t>
            </a:r>
            <a:r>
              <a:rPr sz="1600" spc="-5" dirty="0">
                <a:latin typeface="宋体" panose="02010600030101010101" pitchFamily="2" charset="-122"/>
                <a:cs typeface="宋体" panose="02010600030101010101" pitchFamily="2" charset="-122"/>
              </a:rPr>
              <a:t>各类中医医疗机构</a:t>
            </a:r>
            <a:r>
              <a:rPr sz="1600" spc="-355" dirty="0">
                <a:latin typeface="宋体" panose="02010600030101010101" pitchFamily="2" charset="-122"/>
                <a:cs typeface="宋体" panose="02010600030101010101" pitchFamily="2" charset="-122"/>
              </a:rPr>
              <a:t>、</a:t>
            </a:r>
            <a:r>
              <a:rPr sz="1600" spc="-5" dirty="0">
                <a:latin typeface="宋体" panose="02010600030101010101" pitchFamily="2" charset="-122"/>
                <a:cs typeface="宋体" panose="02010600030101010101" pitchFamily="2" charset="-122"/>
              </a:rPr>
              <a:t>中药零</a:t>
            </a:r>
            <a:r>
              <a:rPr sz="1600" spc="-10" dirty="0">
                <a:latin typeface="宋体" panose="02010600030101010101" pitchFamily="2" charset="-122"/>
                <a:cs typeface="宋体" panose="02010600030101010101" pitchFamily="2" charset="-122"/>
              </a:rPr>
              <a:t>售</a:t>
            </a:r>
            <a:r>
              <a:rPr sz="1600" spc="-5" dirty="0">
                <a:latin typeface="宋体" panose="02010600030101010101" pitchFamily="2" charset="-122"/>
                <a:cs typeface="宋体" panose="02010600030101010101" pitchFamily="2" charset="-122"/>
              </a:rPr>
              <a:t>药店及时纳入医保定点管理范围。 </a:t>
            </a:r>
            <a:r>
              <a:rPr sz="1600" spc="15" dirty="0">
                <a:latin typeface="宋体" panose="02010600030101010101" pitchFamily="2" charset="-122"/>
                <a:cs typeface="宋体" panose="02010600030101010101" pitchFamily="2" charset="-122"/>
              </a:rPr>
              <a:t>加快推进医保定点中医院异地就</a:t>
            </a:r>
            <a:r>
              <a:rPr sz="1600" spc="10" dirty="0">
                <a:latin typeface="宋体" panose="02010600030101010101" pitchFamily="2" charset="-122"/>
                <a:cs typeface="宋体" panose="02010600030101010101" pitchFamily="2" charset="-122"/>
              </a:rPr>
              <a:t>医</a:t>
            </a:r>
            <a:r>
              <a:rPr sz="1600" spc="15" dirty="0">
                <a:latin typeface="宋体" panose="02010600030101010101" pitchFamily="2" charset="-122"/>
                <a:cs typeface="宋体" panose="02010600030101010101" pitchFamily="2" charset="-122"/>
              </a:rPr>
              <a:t>联网结算，及时将各级中医 类定点医院纳入全国异地住院联</a:t>
            </a:r>
            <a:r>
              <a:rPr sz="1600" spc="10" dirty="0">
                <a:latin typeface="宋体" panose="02010600030101010101" pitchFamily="2" charset="-122"/>
                <a:cs typeface="宋体" panose="02010600030101010101" pitchFamily="2" charset="-122"/>
              </a:rPr>
              <a:t>网</a:t>
            </a:r>
            <a:r>
              <a:rPr sz="1600" spc="15" dirty="0">
                <a:latin typeface="宋体" panose="02010600030101010101" pitchFamily="2" charset="-122"/>
                <a:cs typeface="宋体" panose="02010600030101010101" pitchFamily="2" charset="-122"/>
              </a:rPr>
              <a:t>结算和省内异地门诊慢病联 </a:t>
            </a:r>
            <a:r>
              <a:rPr sz="1600" spc="-5" dirty="0">
                <a:latin typeface="宋体" panose="02010600030101010101" pitchFamily="2" charset="-122"/>
                <a:cs typeface="宋体" panose="02010600030101010101" pitchFamily="2" charset="-122"/>
              </a:rPr>
              <a:t>网结算定点医疗机构范围，提升</a:t>
            </a:r>
            <a:r>
              <a:rPr sz="1600" spc="-10" dirty="0">
                <a:latin typeface="宋体" panose="02010600030101010101" pitchFamily="2" charset="-122"/>
                <a:cs typeface="宋体" panose="02010600030101010101" pitchFamily="2" charset="-122"/>
              </a:rPr>
              <a:t>中</a:t>
            </a:r>
            <a:r>
              <a:rPr sz="1600" spc="-5" dirty="0">
                <a:latin typeface="宋体" panose="02010600030101010101" pitchFamily="2" charset="-122"/>
                <a:cs typeface="宋体" panose="02010600030101010101" pitchFamily="2" charset="-122"/>
              </a:rPr>
              <a:t>医医疗机构区域辐射力。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R="106680" algn="r">
              <a:lnSpc>
                <a:spcPct val="100000"/>
              </a:lnSpc>
              <a:spcBef>
                <a:spcPts val="420"/>
              </a:spcBef>
            </a:pPr>
            <a:r>
              <a:rPr sz="1200" dirty="0">
                <a:latin typeface="Times New Roman" panose="02020603050405020304"/>
                <a:cs typeface="Times New Roman" panose="02020603050405020304"/>
              </a:rPr>
              <a:t>— 1</a:t>
            </a:r>
            <a:r>
              <a:rPr sz="1200" spc="-100" dirty="0">
                <a:latin typeface="Times New Roman" panose="02020603050405020304"/>
                <a:cs typeface="Times New Roman" panose="02020603050405020304"/>
              </a:rPr>
              <a:t> </a:t>
            </a:r>
            <a:r>
              <a:rPr sz="1200" dirty="0">
                <a:latin typeface="Times New Roman" panose="02020603050405020304"/>
                <a:cs typeface="Times New Roman" panose="02020603050405020304"/>
              </a:rPr>
              <a:t>—</a:t>
            </a:r>
            <a:endParaRPr sz="12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008125" y="3706367"/>
            <a:ext cx="5760085" cy="0"/>
          </a:xfrm>
          <a:custGeom>
            <a:avLst/>
            <a:gdLst/>
            <a:ahLst/>
            <a:cxnLst/>
            <a:rect l="l" t="t" r="r" b="b"/>
            <a:pathLst>
              <a:path w="5760084">
                <a:moveTo>
                  <a:pt x="0" y="0"/>
                </a:moveTo>
                <a:lnTo>
                  <a:pt x="5759958" y="0"/>
                </a:lnTo>
              </a:path>
            </a:pathLst>
          </a:custGeom>
          <a:ln w="22225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95416" y="1032294"/>
            <a:ext cx="5574030" cy="8876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405765" algn="r">
              <a:lnSpc>
                <a:spcPct val="156000"/>
              </a:lnSpc>
              <a:spcBef>
                <a:spcPts val="95"/>
              </a:spcBef>
            </a:pPr>
            <a:r>
              <a:rPr sz="1600" spc="15" dirty="0">
                <a:latin typeface="黑体" panose="02010609060101010101" charset="-122"/>
                <a:cs typeface="黑体" panose="02010609060101010101" charset="-122"/>
              </a:rPr>
              <a:t>二、医保总额预算向中医医疗机构倾斜</a:t>
            </a:r>
            <a:r>
              <a:rPr sz="1600" spc="10" dirty="0">
                <a:latin typeface="黑体" panose="02010609060101010101" charset="-122"/>
                <a:cs typeface="黑体" panose="02010609060101010101" charset="-122"/>
              </a:rPr>
              <a:t>。</a:t>
            </a:r>
            <a:r>
              <a:rPr sz="1600" spc="15" dirty="0">
                <a:latin typeface="宋体" panose="02010600030101010101" pitchFamily="2" charset="-122"/>
                <a:cs typeface="宋体" panose="02010600030101010101" pitchFamily="2" charset="-122"/>
              </a:rPr>
              <a:t>提高医保总额预 算的科学性、合理性，总额指标</a:t>
            </a:r>
            <a:r>
              <a:rPr sz="1600" spc="10" dirty="0">
                <a:latin typeface="宋体" panose="02010600030101010101" pitchFamily="2" charset="-122"/>
                <a:cs typeface="宋体" panose="02010600030101010101" pitchFamily="2" charset="-122"/>
              </a:rPr>
              <a:t>对</a:t>
            </a:r>
            <a:r>
              <a:rPr sz="1600" spc="15" dirty="0">
                <a:latin typeface="宋体" panose="02010600030101010101" pitchFamily="2" charset="-122"/>
                <a:cs typeface="宋体" panose="02010600030101010101" pitchFamily="2" charset="-122"/>
              </a:rPr>
              <a:t>中医医疗机构适当倾斜，重 点向以中医药诊疗收入为主的中</a:t>
            </a:r>
            <a:r>
              <a:rPr sz="1600" spc="10" dirty="0">
                <a:latin typeface="宋体" panose="02010600030101010101" pitchFamily="2" charset="-122"/>
                <a:cs typeface="宋体" panose="02010600030101010101" pitchFamily="2" charset="-122"/>
              </a:rPr>
              <a:t>医</a:t>
            </a:r>
            <a:r>
              <a:rPr sz="1600" spc="15" dirty="0">
                <a:latin typeface="宋体" panose="02010600030101010101" pitchFamily="2" charset="-122"/>
                <a:cs typeface="宋体" panose="02010600030101010101" pitchFamily="2" charset="-122"/>
              </a:rPr>
              <a:t>医疗机构倾斜。实施按病种 分值付费时，适当提高中医医疗</a:t>
            </a:r>
            <a:r>
              <a:rPr sz="1600" spc="10" dirty="0">
                <a:latin typeface="宋体" panose="02010600030101010101" pitchFamily="2" charset="-122"/>
                <a:cs typeface="宋体" panose="02010600030101010101" pitchFamily="2" charset="-122"/>
              </a:rPr>
              <a:t>机</a:t>
            </a:r>
            <a:r>
              <a:rPr sz="1600" spc="15" dirty="0">
                <a:latin typeface="宋体" panose="02010600030101010101" pitchFamily="2" charset="-122"/>
                <a:cs typeface="宋体" panose="02010600030101010101" pitchFamily="2" charset="-122"/>
              </a:rPr>
              <a:t>构等级系数或中医病种分值 权重，充分体现中医药服务特点</a:t>
            </a:r>
            <a:r>
              <a:rPr sz="1600" spc="10" dirty="0">
                <a:latin typeface="宋体" panose="02010600030101010101" pitchFamily="2" charset="-122"/>
                <a:cs typeface="宋体" panose="02010600030101010101" pitchFamily="2" charset="-122"/>
              </a:rPr>
              <a:t>和</a:t>
            </a:r>
            <a:r>
              <a:rPr sz="1600" spc="15" dirty="0">
                <a:latin typeface="宋体" panose="02010600030101010101" pitchFamily="2" charset="-122"/>
                <a:cs typeface="宋体" panose="02010600030101010101" pitchFamily="2" charset="-122"/>
              </a:rPr>
              <a:t>优势。对因重大政策调整、 </a:t>
            </a:r>
            <a:r>
              <a:rPr sz="1600" spc="-5" dirty="0">
                <a:latin typeface="宋体" panose="02010600030101010101" pitchFamily="2" charset="-122"/>
                <a:cs typeface="宋体" panose="02010600030101010101" pitchFamily="2" charset="-122"/>
              </a:rPr>
              <a:t>服务量增加等导致的医药费用增</a:t>
            </a:r>
            <a:r>
              <a:rPr sz="1600" spc="-10" dirty="0">
                <a:latin typeface="宋体" panose="02010600030101010101" pitchFamily="2" charset="-122"/>
                <a:cs typeface="宋体" panose="02010600030101010101" pitchFamily="2" charset="-122"/>
              </a:rPr>
              <a:t>长</a:t>
            </a:r>
            <a:r>
              <a:rPr sz="1600" spc="-5" dirty="0">
                <a:latin typeface="宋体" panose="02010600030101010101" pitchFamily="2" charset="-122"/>
                <a:cs typeface="宋体" panose="02010600030101010101" pitchFamily="2" charset="-122"/>
              </a:rPr>
              <a:t>，医保基金给予合理补偿。 </a:t>
            </a:r>
            <a:r>
              <a:rPr sz="1600" spc="15" dirty="0">
                <a:latin typeface="黑体" panose="02010609060101010101" charset="-122"/>
                <a:cs typeface="黑体" panose="02010609060101010101" charset="-122"/>
              </a:rPr>
              <a:t>三、及时将符合条件的中药及自制制剂纳入医保支付</a:t>
            </a:r>
            <a:r>
              <a:rPr sz="1600" spc="20" dirty="0">
                <a:latin typeface="黑体" panose="02010609060101010101" charset="-122"/>
                <a:cs typeface="黑体" panose="02010609060101010101" charset="-122"/>
              </a:rPr>
              <a:t>。</a:t>
            </a:r>
            <a:r>
              <a:rPr sz="1600" dirty="0">
                <a:latin typeface="宋体" panose="02010600030101010101" pitchFamily="2" charset="-122"/>
                <a:cs typeface="宋体" panose="02010600030101010101" pitchFamily="2" charset="-122"/>
              </a:rPr>
              <a:t>按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12700" marR="5080" algn="just">
              <a:lnSpc>
                <a:spcPct val="156000"/>
              </a:lnSpc>
            </a:pPr>
            <a:r>
              <a:rPr sz="1600" spc="15" dirty="0">
                <a:latin typeface="宋体" panose="02010600030101010101" pitchFamily="2" charset="-122"/>
                <a:cs typeface="宋体" panose="02010600030101010101" pitchFamily="2" charset="-122"/>
              </a:rPr>
              <a:t>照国家和省要求，将中成药、中</a:t>
            </a:r>
            <a:r>
              <a:rPr sz="1600" spc="10" dirty="0">
                <a:latin typeface="宋体" panose="02010600030101010101" pitchFamily="2" charset="-122"/>
                <a:cs typeface="宋体" panose="02010600030101010101" pitchFamily="2" charset="-122"/>
              </a:rPr>
              <a:t>药</a:t>
            </a:r>
            <a:r>
              <a:rPr sz="1600" spc="15" dirty="0">
                <a:latin typeface="宋体" panose="02010600030101010101" pitchFamily="2" charset="-122"/>
                <a:cs typeface="宋体" panose="02010600030101010101" pitchFamily="2" charset="-122"/>
              </a:rPr>
              <a:t>饮片按规定程序及时纳入医 保基金支付范围。对省里公布确</a:t>
            </a:r>
            <a:r>
              <a:rPr sz="1600" spc="10" dirty="0">
                <a:latin typeface="宋体" panose="02010600030101010101" pitchFamily="2" charset="-122"/>
                <a:cs typeface="宋体" panose="02010600030101010101" pitchFamily="2" charset="-122"/>
              </a:rPr>
              <a:t>定</a:t>
            </a:r>
            <a:r>
              <a:rPr sz="1600" spc="15" dirty="0">
                <a:latin typeface="宋体" panose="02010600030101010101" pitchFamily="2" charset="-122"/>
                <a:cs typeface="宋体" panose="02010600030101010101" pitchFamily="2" charset="-122"/>
              </a:rPr>
              <a:t>的中药配方颗粒，按照医保 </a:t>
            </a:r>
            <a:r>
              <a:rPr sz="1600" spc="5" dirty="0">
                <a:latin typeface="宋体" panose="02010600030101010101" pitchFamily="2" charset="-122"/>
                <a:cs typeface="宋体" panose="02010600030101010101" pitchFamily="2" charset="-122"/>
              </a:rPr>
              <a:t>目录</a:t>
            </a:r>
            <a:r>
              <a:rPr sz="1600" spc="-5" dirty="0">
                <a:latin typeface="Times New Roman" panose="02020603050405020304"/>
                <a:cs typeface="Times New Roman" panose="02020603050405020304"/>
              </a:rPr>
              <a:t>“</a:t>
            </a:r>
            <a:r>
              <a:rPr sz="1600" dirty="0">
                <a:latin typeface="宋体" panose="02010600030101010101" pitchFamily="2" charset="-122"/>
                <a:cs typeface="宋体" panose="02010600030101010101" pitchFamily="2" charset="-122"/>
              </a:rPr>
              <a:t>乙类药</a:t>
            </a:r>
            <a:r>
              <a:rPr sz="1600" spc="5" dirty="0">
                <a:latin typeface="宋体" panose="02010600030101010101" pitchFamily="2" charset="-122"/>
                <a:cs typeface="宋体" panose="02010600030101010101" pitchFamily="2" charset="-122"/>
              </a:rPr>
              <a:t>品</a:t>
            </a:r>
            <a:r>
              <a:rPr sz="1600" spc="-5" dirty="0">
                <a:latin typeface="Times New Roman" panose="02020603050405020304"/>
                <a:cs typeface="Times New Roman" panose="02020603050405020304"/>
              </a:rPr>
              <a:t>”</a:t>
            </a:r>
            <a:r>
              <a:rPr sz="1600" dirty="0">
                <a:latin typeface="宋体" panose="02010600030101010101" pitchFamily="2" charset="-122"/>
                <a:cs typeface="宋体" panose="02010600030101010101" pitchFamily="2" charset="-122"/>
              </a:rPr>
              <a:t>管理，个人首先自付比例为</a:t>
            </a:r>
            <a:r>
              <a:rPr sz="1600" spc="-50" dirty="0"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600" dirty="0">
                <a:latin typeface="Times New Roman" panose="02020603050405020304"/>
                <a:cs typeface="Times New Roman" panose="02020603050405020304"/>
              </a:rPr>
              <a:t>15%</a:t>
            </a:r>
            <a:r>
              <a:rPr sz="1600" dirty="0">
                <a:latin typeface="宋体" panose="02010600030101010101" pitchFamily="2" charset="-122"/>
                <a:cs typeface="宋体" panose="02010600030101010101" pitchFamily="2" charset="-122"/>
              </a:rPr>
              <a:t>，个人首先自 </a:t>
            </a:r>
            <a:r>
              <a:rPr sz="1600" spc="15" dirty="0">
                <a:latin typeface="宋体" panose="02010600030101010101" pitchFamily="2" charset="-122"/>
                <a:cs typeface="宋体" panose="02010600030101010101" pitchFamily="2" charset="-122"/>
              </a:rPr>
              <a:t>付后，按基本医疗保险政策执行</a:t>
            </a:r>
            <a:r>
              <a:rPr sz="1600" spc="10" dirty="0">
                <a:latin typeface="宋体" panose="02010600030101010101" pitchFamily="2" charset="-122"/>
                <a:cs typeface="宋体" panose="02010600030101010101" pitchFamily="2" charset="-122"/>
              </a:rPr>
              <a:t>。</a:t>
            </a:r>
            <a:r>
              <a:rPr sz="1600" spc="15" dirty="0">
                <a:latin typeface="宋体" panose="02010600030101010101" pitchFamily="2" charset="-122"/>
                <a:cs typeface="宋体" panose="02010600030101010101" pitchFamily="2" charset="-122"/>
              </a:rPr>
              <a:t>发挥医院中药制剂优势，在 </a:t>
            </a:r>
            <a:r>
              <a:rPr sz="1600" dirty="0">
                <a:latin typeface="宋体" panose="02010600030101010101" pitchFamily="2" charset="-122"/>
                <a:cs typeface="宋体" panose="02010600030101010101" pitchFamily="2" charset="-122"/>
              </a:rPr>
              <a:t>已经将</a:t>
            </a:r>
            <a:r>
              <a:rPr sz="1600" spc="-425" dirty="0"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600" spc="-5" dirty="0">
                <a:latin typeface="Times New Roman" panose="02020603050405020304"/>
                <a:cs typeface="Times New Roman" panose="02020603050405020304"/>
              </a:rPr>
              <a:t>77</a:t>
            </a:r>
            <a:r>
              <a:rPr sz="1600" spc="-20" dirty="0">
                <a:latin typeface="Times New Roman" panose="02020603050405020304"/>
                <a:cs typeface="Times New Roman" panose="02020603050405020304"/>
              </a:rPr>
              <a:t> </a:t>
            </a:r>
            <a:r>
              <a:rPr sz="1600" spc="-5" dirty="0">
                <a:latin typeface="宋体" panose="02010600030101010101" pitchFamily="2" charset="-122"/>
                <a:cs typeface="宋体" panose="02010600030101010101" pitchFamily="2" charset="-122"/>
              </a:rPr>
              <a:t>个中药自制制剂纳入医保支付范围的基础上</a:t>
            </a:r>
            <a:r>
              <a:rPr sz="1600" spc="-350" dirty="0">
                <a:latin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sz="1600" spc="-5" dirty="0">
                <a:latin typeface="宋体" panose="02010600030101010101" pitchFamily="2" charset="-122"/>
                <a:cs typeface="宋体" panose="02010600030101010101" pitchFamily="2" charset="-122"/>
              </a:rPr>
              <a:t>及时将 </a:t>
            </a:r>
            <a:r>
              <a:rPr sz="1600" spc="15" dirty="0">
                <a:latin typeface="宋体" panose="02010600030101010101" pitchFamily="2" charset="-122"/>
                <a:cs typeface="宋体" panose="02010600030101010101" pitchFamily="2" charset="-122"/>
              </a:rPr>
              <a:t>经省药品监督管理部门批准的治</a:t>
            </a:r>
            <a:r>
              <a:rPr sz="1600" spc="10" dirty="0">
                <a:latin typeface="宋体" panose="02010600030101010101" pitchFamily="2" charset="-122"/>
                <a:cs typeface="宋体" panose="02010600030101010101" pitchFamily="2" charset="-122"/>
              </a:rPr>
              <a:t>疗</a:t>
            </a:r>
            <a:r>
              <a:rPr sz="1600" spc="15" dirty="0">
                <a:latin typeface="宋体" panose="02010600030101010101" pitchFamily="2" charset="-122"/>
                <a:cs typeface="宋体" panose="02010600030101010101" pitchFamily="2" charset="-122"/>
              </a:rPr>
              <a:t>性医院中药制剂按规定纳入 医保基金支付范围。完善医疗机</a:t>
            </a:r>
            <a:r>
              <a:rPr sz="1600" spc="10" dirty="0">
                <a:latin typeface="宋体" panose="02010600030101010101" pitchFamily="2" charset="-122"/>
                <a:cs typeface="宋体" panose="02010600030101010101" pitchFamily="2" charset="-122"/>
              </a:rPr>
              <a:t>构</a:t>
            </a:r>
            <a:r>
              <a:rPr sz="1600" spc="15" dirty="0">
                <a:latin typeface="宋体" panose="02010600030101010101" pitchFamily="2" charset="-122"/>
                <a:cs typeface="宋体" panose="02010600030101010101" pitchFamily="2" charset="-122"/>
              </a:rPr>
              <a:t>中药制剂使用机制，医联体 </a:t>
            </a:r>
            <a:r>
              <a:rPr sz="1600" spc="-5" dirty="0">
                <a:latin typeface="宋体" panose="02010600030101010101" pitchFamily="2" charset="-122"/>
                <a:cs typeface="宋体" panose="02010600030101010101" pitchFamily="2" charset="-122"/>
              </a:rPr>
              <a:t>内调剂使用纳入报销范围，促进医院中药制剂发展。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12700" marR="5080" indent="405765" algn="just">
              <a:lnSpc>
                <a:spcPct val="156000"/>
              </a:lnSpc>
            </a:pPr>
            <a:r>
              <a:rPr sz="1600" spc="15" dirty="0">
                <a:latin typeface="黑体" panose="02010609060101010101" charset="-122"/>
                <a:cs typeface="黑体" panose="02010609060101010101" charset="-122"/>
              </a:rPr>
              <a:t>四、降低中医机构住院起付标准和中医药个人首先自付比 </a:t>
            </a:r>
            <a:r>
              <a:rPr sz="1600" spc="10" dirty="0">
                <a:latin typeface="黑体" panose="02010609060101010101" charset="-122"/>
                <a:cs typeface="黑体" panose="02010609060101010101" charset="-122"/>
              </a:rPr>
              <a:t>例。</a:t>
            </a:r>
            <a:r>
              <a:rPr sz="1600" spc="15" dirty="0">
                <a:latin typeface="宋体" panose="02010600030101010101" pitchFamily="2" charset="-122"/>
                <a:cs typeface="宋体" panose="02010600030101010101" pitchFamily="2" charset="-122"/>
              </a:rPr>
              <a:t>参保人员在定点中医医疗机构住院治疗，医疗费用住院起 </a:t>
            </a:r>
            <a:r>
              <a:rPr sz="1600" spc="-5" dirty="0">
                <a:latin typeface="宋体" panose="02010600030101010101" pitchFamily="2" charset="-122"/>
                <a:cs typeface="宋体" panose="02010600030101010101" pitchFamily="2" charset="-122"/>
              </a:rPr>
              <a:t>付标准在现行基础上降</a:t>
            </a:r>
            <a:r>
              <a:rPr sz="1600" dirty="0">
                <a:latin typeface="宋体" panose="02010600030101010101" pitchFamily="2" charset="-122"/>
                <a:cs typeface="宋体" panose="02010600030101010101" pitchFamily="2" charset="-122"/>
              </a:rPr>
              <a:t>低</a:t>
            </a:r>
            <a:r>
              <a:rPr sz="1600" spc="-120" dirty="0"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600" spc="-10" dirty="0">
                <a:latin typeface="Times New Roman" panose="02020603050405020304"/>
                <a:cs typeface="Times New Roman" panose="02020603050405020304"/>
              </a:rPr>
              <a:t>20%</a:t>
            </a:r>
            <a:r>
              <a:rPr sz="1600" spc="-5" dirty="0">
                <a:latin typeface="宋体" panose="02010600030101010101" pitchFamily="2" charset="-122"/>
                <a:cs typeface="宋体" panose="02010600030101010101" pitchFamily="2" charset="-122"/>
              </a:rPr>
              <a:t>。降低中医诊疗、中药自制制剂 首先自付比例，原首先自付比</a:t>
            </a:r>
            <a:r>
              <a:rPr sz="1600" dirty="0">
                <a:latin typeface="宋体" panose="02010600030101010101" pitchFamily="2" charset="-122"/>
                <a:cs typeface="宋体" panose="02010600030101010101" pitchFamily="2" charset="-122"/>
              </a:rPr>
              <a:t>例</a:t>
            </a:r>
            <a:r>
              <a:rPr sz="1600" spc="-330" dirty="0"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600" spc="-5" dirty="0">
                <a:latin typeface="Times New Roman" panose="02020603050405020304"/>
                <a:cs typeface="Times New Roman" panose="02020603050405020304"/>
              </a:rPr>
              <a:t>30%</a:t>
            </a:r>
            <a:r>
              <a:rPr sz="1600" spc="-5" dirty="0">
                <a:latin typeface="宋体" panose="02010600030101010101" pitchFamily="2" charset="-122"/>
                <a:cs typeface="宋体" panose="02010600030101010101" pitchFamily="2" charset="-122"/>
              </a:rPr>
              <a:t>的中成药降</a:t>
            </a:r>
            <a:r>
              <a:rPr sz="1600" dirty="0">
                <a:latin typeface="宋体" panose="02010600030101010101" pitchFamily="2" charset="-122"/>
                <a:cs typeface="宋体" panose="02010600030101010101" pitchFamily="2" charset="-122"/>
              </a:rPr>
              <a:t>为</a:t>
            </a:r>
            <a:r>
              <a:rPr sz="1600" spc="-325" dirty="0"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600" spc="-10" dirty="0">
                <a:latin typeface="Times New Roman" panose="02020603050405020304"/>
                <a:cs typeface="Times New Roman" panose="02020603050405020304"/>
              </a:rPr>
              <a:t>20%</a:t>
            </a:r>
            <a:r>
              <a:rPr sz="1600" dirty="0">
                <a:latin typeface="宋体" panose="02010600030101010101" pitchFamily="2" charset="-122"/>
                <a:cs typeface="宋体" panose="02010600030101010101" pitchFamily="2" charset="-122"/>
              </a:rPr>
              <a:t>、首先 </a:t>
            </a:r>
            <a:r>
              <a:rPr sz="1600" spc="-5" dirty="0">
                <a:latin typeface="宋体" panose="02010600030101010101" pitchFamily="2" charset="-122"/>
                <a:cs typeface="宋体" panose="02010600030101010101" pitchFamily="2" charset="-122"/>
              </a:rPr>
              <a:t>自付比</a:t>
            </a:r>
            <a:r>
              <a:rPr sz="1600" dirty="0">
                <a:latin typeface="宋体" panose="02010600030101010101" pitchFamily="2" charset="-122"/>
                <a:cs typeface="宋体" panose="02010600030101010101" pitchFamily="2" charset="-122"/>
              </a:rPr>
              <a:t>例</a:t>
            </a:r>
            <a:r>
              <a:rPr sz="1600" spc="-335" dirty="0"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600" spc="-5" dirty="0">
                <a:latin typeface="Times New Roman" panose="02020603050405020304"/>
                <a:cs typeface="Times New Roman" panose="02020603050405020304"/>
              </a:rPr>
              <a:t>20%</a:t>
            </a:r>
            <a:r>
              <a:rPr sz="1600" spc="-5" dirty="0">
                <a:latin typeface="宋体" panose="02010600030101010101" pitchFamily="2" charset="-122"/>
                <a:cs typeface="宋体" panose="02010600030101010101" pitchFamily="2" charset="-122"/>
              </a:rPr>
              <a:t>的中成药降</a:t>
            </a:r>
            <a:r>
              <a:rPr sz="1600" dirty="0">
                <a:latin typeface="宋体" panose="02010600030101010101" pitchFamily="2" charset="-122"/>
                <a:cs typeface="宋体" panose="02010600030101010101" pitchFamily="2" charset="-122"/>
              </a:rPr>
              <a:t>为</a:t>
            </a:r>
            <a:r>
              <a:rPr sz="1600" spc="-330" dirty="0"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600" spc="-5" dirty="0">
                <a:latin typeface="Times New Roman" panose="02020603050405020304"/>
                <a:cs typeface="Times New Roman" panose="02020603050405020304"/>
              </a:rPr>
              <a:t>10%</a:t>
            </a:r>
            <a:r>
              <a:rPr sz="1600" spc="-5" dirty="0">
                <a:latin typeface="宋体" panose="02010600030101010101" pitchFamily="2" charset="-122"/>
                <a:cs typeface="宋体" panose="02010600030101010101" pitchFamily="2" charset="-122"/>
              </a:rPr>
              <a:t>，使用经批准的医院自制中药 制剂的首先自付比例降</a:t>
            </a:r>
            <a:r>
              <a:rPr sz="1600" dirty="0">
                <a:latin typeface="宋体" panose="02010600030101010101" pitchFamily="2" charset="-122"/>
                <a:cs typeface="宋体" panose="02010600030101010101" pitchFamily="2" charset="-122"/>
              </a:rPr>
              <a:t>为</a:t>
            </a:r>
            <a:r>
              <a:rPr sz="1600" spc="-415" dirty="0"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600" spc="-215" dirty="0">
                <a:latin typeface="Times New Roman" panose="02020603050405020304"/>
                <a:cs typeface="Times New Roman" panose="02020603050405020304"/>
              </a:rPr>
              <a:t>5%</a:t>
            </a:r>
            <a:r>
              <a:rPr sz="1600" spc="-215" dirty="0">
                <a:latin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sz="1600" spc="-5" dirty="0">
                <a:latin typeface="宋体" panose="02010600030101010101" pitchFamily="2" charset="-122"/>
                <a:cs typeface="宋体" panose="02010600030101010101" pitchFamily="2" charset="-122"/>
              </a:rPr>
              <a:t>原首先自付比</a:t>
            </a:r>
            <a:r>
              <a:rPr sz="1600" dirty="0">
                <a:latin typeface="宋体" panose="02010600030101010101" pitchFamily="2" charset="-122"/>
                <a:cs typeface="宋体" panose="02010600030101010101" pitchFamily="2" charset="-122"/>
              </a:rPr>
              <a:t>例</a:t>
            </a:r>
            <a:r>
              <a:rPr sz="1600" spc="-415" dirty="0"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600" spc="-5" dirty="0">
                <a:latin typeface="Times New Roman" panose="02020603050405020304"/>
                <a:cs typeface="Times New Roman" panose="02020603050405020304"/>
              </a:rPr>
              <a:t>30%</a:t>
            </a:r>
            <a:r>
              <a:rPr sz="1600" spc="-5" dirty="0">
                <a:latin typeface="宋体" panose="02010600030101010101" pitchFamily="2" charset="-122"/>
                <a:cs typeface="宋体" panose="02010600030101010101" pitchFamily="2" charset="-122"/>
              </a:rPr>
              <a:t>的中医类诊 疗项目降</a:t>
            </a:r>
            <a:r>
              <a:rPr sz="1600" dirty="0">
                <a:latin typeface="宋体" panose="02010600030101010101" pitchFamily="2" charset="-122"/>
                <a:cs typeface="宋体" panose="02010600030101010101" pitchFamily="2" charset="-122"/>
              </a:rPr>
              <a:t>为</a:t>
            </a:r>
            <a:r>
              <a:rPr sz="1600" spc="-405" dirty="0"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600" spc="-5" dirty="0">
                <a:latin typeface="Times New Roman" panose="02020603050405020304"/>
                <a:cs typeface="Times New Roman" panose="02020603050405020304"/>
              </a:rPr>
              <a:t>20%</a:t>
            </a:r>
            <a:r>
              <a:rPr sz="1600" dirty="0">
                <a:latin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950">
              <a:latin typeface="Times New Roman" panose="02020603050405020304"/>
              <a:cs typeface="Times New Roman" panose="02020603050405020304"/>
            </a:endParaRPr>
          </a:p>
          <a:p>
            <a:pPr marL="12700" algn="just">
              <a:lnSpc>
                <a:spcPct val="100000"/>
              </a:lnSpc>
            </a:pPr>
            <a:r>
              <a:rPr sz="1200" dirty="0">
                <a:latin typeface="Times New Roman" panose="02020603050405020304"/>
                <a:cs typeface="Times New Roman" panose="02020603050405020304"/>
              </a:rPr>
              <a:t>— 2</a:t>
            </a:r>
            <a:r>
              <a:rPr sz="1200" spc="-5" dirty="0">
                <a:latin typeface="Times New Roman" panose="02020603050405020304"/>
                <a:cs typeface="Times New Roman" panose="02020603050405020304"/>
              </a:rPr>
              <a:t> </a:t>
            </a:r>
            <a:r>
              <a:rPr sz="1200" dirty="0">
                <a:latin typeface="Times New Roman" panose="02020603050405020304"/>
                <a:cs typeface="Times New Roman" panose="02020603050405020304"/>
              </a:rPr>
              <a:t>—</a:t>
            </a:r>
            <a:endParaRPr sz="1200">
              <a:latin typeface="Times New Roman" panose="02020603050405020304"/>
              <a:cs typeface="Times New Roman" panose="02020603050405020304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95376" y="1035347"/>
            <a:ext cx="5673090" cy="873379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104140" indent="405765" algn="just">
              <a:lnSpc>
                <a:spcPct val="151000"/>
              </a:lnSpc>
              <a:spcBef>
                <a:spcPts val="95"/>
              </a:spcBef>
            </a:pPr>
            <a:r>
              <a:rPr sz="1600" spc="15" dirty="0">
                <a:latin typeface="黑体" panose="02010609060101010101" charset="-122"/>
                <a:cs typeface="黑体" panose="02010609060101010101" charset="-122"/>
              </a:rPr>
              <a:t>五、提高中医药服务住院费用报销比例</a:t>
            </a:r>
            <a:r>
              <a:rPr sz="1600" spc="10" dirty="0">
                <a:latin typeface="黑体" panose="02010609060101010101" charset="-122"/>
                <a:cs typeface="黑体" panose="02010609060101010101" charset="-122"/>
              </a:rPr>
              <a:t>。</a:t>
            </a:r>
            <a:r>
              <a:rPr sz="1600" spc="15" dirty="0">
                <a:latin typeface="宋体" panose="02010600030101010101" pitchFamily="2" charset="-122"/>
                <a:cs typeface="宋体" panose="02010600030101010101" pitchFamily="2" charset="-122"/>
              </a:rPr>
              <a:t>进一步发挥中医 </a:t>
            </a:r>
            <a:r>
              <a:rPr sz="1600" spc="15" dirty="0">
                <a:latin typeface="宋体" panose="02010600030101010101" pitchFamily="2" charset="-122"/>
                <a:cs typeface="宋体" panose="02010600030101010101" pitchFamily="2" charset="-122"/>
              </a:rPr>
              <a:t>药特色服务优势，参保人员在定</a:t>
            </a:r>
            <a:r>
              <a:rPr sz="1600" spc="10" dirty="0">
                <a:latin typeface="宋体" panose="02010600030101010101" pitchFamily="2" charset="-122"/>
                <a:cs typeface="宋体" panose="02010600030101010101" pitchFamily="2" charset="-122"/>
              </a:rPr>
              <a:t>点</a:t>
            </a:r>
            <a:r>
              <a:rPr sz="1600" spc="15" dirty="0">
                <a:latin typeface="宋体" panose="02010600030101010101" pitchFamily="2" charset="-122"/>
                <a:cs typeface="宋体" panose="02010600030101010101" pitchFamily="2" charset="-122"/>
              </a:rPr>
              <a:t>中医医疗机构住院治疗，住 </a:t>
            </a:r>
            <a:r>
              <a:rPr sz="1600" spc="-5" dirty="0">
                <a:latin typeface="宋体" panose="02010600030101010101" pitchFamily="2" charset="-122"/>
                <a:cs typeface="宋体" panose="02010600030101010101" pitchFamily="2" charset="-122"/>
              </a:rPr>
              <a:t>院医疗费用基本医疗保险基金支付比例提</a:t>
            </a:r>
            <a:r>
              <a:rPr sz="1600" dirty="0">
                <a:latin typeface="宋体" panose="02010600030101010101" pitchFamily="2" charset="-122"/>
                <a:cs typeface="宋体" panose="02010600030101010101" pitchFamily="2" charset="-122"/>
              </a:rPr>
              <a:t>高</a:t>
            </a:r>
            <a:r>
              <a:rPr sz="1600" spc="-204" dirty="0"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600" dirty="0">
                <a:latin typeface="Times New Roman" panose="02020603050405020304"/>
                <a:cs typeface="Times New Roman" panose="02020603050405020304"/>
              </a:rPr>
              <a:t>5</a:t>
            </a:r>
            <a:r>
              <a:rPr sz="1600" spc="200" dirty="0">
                <a:latin typeface="Times New Roman" panose="02020603050405020304"/>
                <a:cs typeface="Times New Roman" panose="02020603050405020304"/>
              </a:rPr>
              <a:t> </a:t>
            </a:r>
            <a:r>
              <a:rPr sz="1600" spc="-5" dirty="0">
                <a:latin typeface="宋体" panose="02010600030101010101" pitchFamily="2" charset="-122"/>
                <a:cs typeface="宋体" panose="02010600030101010101" pitchFamily="2" charset="-122"/>
              </a:rPr>
              <a:t>个百分点，最高 </a:t>
            </a:r>
            <a:r>
              <a:rPr sz="1600" dirty="0">
                <a:latin typeface="宋体" panose="02010600030101010101" pitchFamily="2" charset="-122"/>
                <a:cs typeface="宋体" panose="02010600030101010101" pitchFamily="2" charset="-122"/>
              </a:rPr>
              <a:t>不超过</a:t>
            </a:r>
            <a:r>
              <a:rPr sz="1600" spc="-405" dirty="0"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600" spc="-10" dirty="0">
                <a:latin typeface="Times New Roman" panose="02020603050405020304"/>
                <a:cs typeface="Times New Roman" panose="02020603050405020304"/>
              </a:rPr>
              <a:t>95%</a:t>
            </a:r>
            <a:r>
              <a:rPr sz="1600" dirty="0">
                <a:latin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12700" marR="5080" indent="405765">
              <a:lnSpc>
                <a:spcPct val="151000"/>
              </a:lnSpc>
              <a:spcBef>
                <a:spcPts val="5"/>
              </a:spcBef>
            </a:pPr>
            <a:r>
              <a:rPr sz="1600" spc="15" dirty="0">
                <a:latin typeface="黑体" panose="02010609060101010101" charset="-122"/>
                <a:cs typeface="黑体" panose="02010609060101010101" charset="-122"/>
              </a:rPr>
              <a:t>六、推广中医优势病种按病种收付费</a:t>
            </a:r>
            <a:r>
              <a:rPr sz="1600" spc="10" dirty="0">
                <a:latin typeface="黑体" panose="02010609060101010101" charset="-122"/>
                <a:cs typeface="黑体" panose="02010609060101010101" charset="-122"/>
              </a:rPr>
              <a:t>。</a:t>
            </a:r>
            <a:r>
              <a:rPr sz="1600" spc="15" dirty="0">
                <a:latin typeface="宋体" panose="02010600030101010101" pitchFamily="2" charset="-122"/>
                <a:cs typeface="宋体" panose="02010600030101010101" pitchFamily="2" charset="-122"/>
              </a:rPr>
              <a:t>将肱骨髁上骨折、 </a:t>
            </a:r>
            <a:r>
              <a:rPr sz="1600" spc="-5" dirty="0">
                <a:latin typeface="宋体" panose="02010600030101010101" pitchFamily="2" charset="-122"/>
                <a:cs typeface="宋体" panose="02010600030101010101" pitchFamily="2" charset="-122"/>
              </a:rPr>
              <a:t>桡骨远端骨折</a:t>
            </a:r>
            <a:r>
              <a:rPr sz="1600" spc="-400" dirty="0">
                <a:latin typeface="宋体" panose="02010600030101010101" pitchFamily="2" charset="-122"/>
                <a:cs typeface="宋体" panose="02010600030101010101" pitchFamily="2" charset="-122"/>
              </a:rPr>
              <a:t>、</a:t>
            </a:r>
            <a:r>
              <a:rPr sz="1600" spc="-5" dirty="0">
                <a:latin typeface="宋体" panose="02010600030101010101" pitchFamily="2" charset="-122"/>
                <a:cs typeface="宋体" panose="02010600030101010101" pitchFamily="2" charset="-122"/>
              </a:rPr>
              <a:t>锁骨骨折</a:t>
            </a:r>
            <a:r>
              <a:rPr sz="1600" spc="-390" dirty="0">
                <a:latin typeface="宋体" panose="02010600030101010101" pitchFamily="2" charset="-122"/>
                <a:cs typeface="宋体" panose="02010600030101010101" pitchFamily="2" charset="-122"/>
              </a:rPr>
              <a:t>、</a:t>
            </a:r>
            <a:r>
              <a:rPr sz="1600" spc="-5" dirty="0">
                <a:latin typeface="宋体" panose="02010600030101010101" pitchFamily="2" charset="-122"/>
                <a:cs typeface="宋体" panose="02010600030101010101" pitchFamily="2" charset="-122"/>
              </a:rPr>
              <a:t>跟骨骨折</a:t>
            </a:r>
            <a:r>
              <a:rPr sz="1600" spc="-390" dirty="0">
                <a:latin typeface="宋体" panose="02010600030101010101" pitchFamily="2" charset="-122"/>
                <a:cs typeface="宋体" panose="02010600030101010101" pitchFamily="2" charset="-122"/>
              </a:rPr>
              <a:t>、</a:t>
            </a:r>
            <a:r>
              <a:rPr sz="1600" spc="-5" dirty="0">
                <a:latin typeface="宋体" panose="02010600030101010101" pitchFamily="2" charset="-122"/>
                <a:cs typeface="宋体" panose="02010600030101010101" pitchFamily="2" charset="-122"/>
              </a:rPr>
              <a:t>踝部骨折脱</a:t>
            </a:r>
            <a:r>
              <a:rPr sz="1600" spc="-390" dirty="0">
                <a:latin typeface="宋体" panose="02010600030101010101" pitchFamily="2" charset="-122"/>
                <a:cs typeface="宋体" panose="02010600030101010101" pitchFamily="2" charset="-122"/>
              </a:rPr>
              <a:t>位</a:t>
            </a:r>
            <a:r>
              <a:rPr sz="1600" spc="-5" dirty="0">
                <a:latin typeface="宋体" panose="02010600030101010101" pitchFamily="2" charset="-122"/>
                <a:cs typeface="宋体" panose="02010600030101010101" pitchFamily="2" charset="-122"/>
              </a:rPr>
              <a:t>（内外侧</a:t>
            </a:r>
            <a:r>
              <a:rPr sz="1600" spc="-400" dirty="0">
                <a:latin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sz="1600" dirty="0">
                <a:latin typeface="宋体" panose="02010600030101010101" pitchFamily="2" charset="-122"/>
                <a:cs typeface="宋体" panose="02010600030101010101" pitchFamily="2" charset="-122"/>
              </a:rPr>
              <a:t>、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12700" marR="104140" algn="just">
              <a:lnSpc>
                <a:spcPct val="151000"/>
              </a:lnSpc>
            </a:pPr>
            <a:r>
              <a:rPr sz="1600" spc="15" dirty="0">
                <a:latin typeface="宋体" panose="02010600030101010101" pitchFamily="2" charset="-122"/>
                <a:cs typeface="宋体" panose="02010600030101010101" pitchFamily="2" charset="-122"/>
              </a:rPr>
              <a:t>胫腓骨骨折、肱骨外科颈骨折、</a:t>
            </a:r>
            <a:r>
              <a:rPr sz="1600" spc="10" dirty="0">
                <a:latin typeface="宋体" panose="02010600030101010101" pitchFamily="2" charset="-122"/>
                <a:cs typeface="宋体" panose="02010600030101010101" pitchFamily="2" charset="-122"/>
              </a:rPr>
              <a:t>孟</a:t>
            </a:r>
            <a:r>
              <a:rPr sz="1600" spc="15" dirty="0">
                <a:latin typeface="宋体" panose="02010600030101010101" pitchFamily="2" charset="-122"/>
                <a:cs typeface="宋体" panose="02010600030101010101" pitchFamily="2" charset="-122"/>
              </a:rPr>
              <a:t>氏骨折等中医优势病种纳入 按病种收付费管理范围，推动将</a:t>
            </a:r>
            <a:r>
              <a:rPr sz="1600" spc="10" dirty="0">
                <a:latin typeface="宋体" panose="02010600030101010101" pitchFamily="2" charset="-122"/>
                <a:cs typeface="宋体" panose="02010600030101010101" pitchFamily="2" charset="-122"/>
              </a:rPr>
              <a:t>中</a:t>
            </a:r>
            <a:r>
              <a:rPr sz="1600" spc="15" dirty="0">
                <a:latin typeface="宋体" panose="02010600030101010101" pitchFamily="2" charset="-122"/>
                <a:cs typeface="宋体" panose="02010600030101010101" pitchFamily="2" charset="-122"/>
              </a:rPr>
              <a:t>医技术广泛应用于临床，切 实为患者减轻负担和痛苦，充分</a:t>
            </a:r>
            <a:r>
              <a:rPr sz="1600" spc="10" dirty="0">
                <a:latin typeface="宋体" panose="02010600030101010101" pitchFamily="2" charset="-122"/>
                <a:cs typeface="宋体" panose="02010600030101010101" pitchFamily="2" charset="-122"/>
              </a:rPr>
              <a:t>发</a:t>
            </a:r>
            <a:r>
              <a:rPr sz="1600" spc="15" dirty="0">
                <a:latin typeface="宋体" panose="02010600030101010101" pitchFamily="2" charset="-122"/>
                <a:cs typeface="宋体" panose="02010600030101010101" pitchFamily="2" charset="-122"/>
              </a:rPr>
              <a:t>挥中医药优势，逐步建立有 利于中医药特色优势充分发挥的</a:t>
            </a:r>
            <a:r>
              <a:rPr sz="1600" spc="10" dirty="0">
                <a:latin typeface="宋体" panose="02010600030101010101" pitchFamily="2" charset="-122"/>
                <a:cs typeface="宋体" panose="02010600030101010101" pitchFamily="2" charset="-122"/>
              </a:rPr>
              <a:t>体</a:t>
            </a:r>
            <a:r>
              <a:rPr sz="1600" spc="15" dirty="0">
                <a:latin typeface="宋体" panose="02010600030101010101" pitchFamily="2" charset="-122"/>
                <a:cs typeface="宋体" panose="02010600030101010101" pitchFamily="2" charset="-122"/>
              </a:rPr>
              <a:t>制机制。实施按病种分值付 费时，可通过提高中医优势病种</a:t>
            </a:r>
            <a:r>
              <a:rPr sz="1600" spc="10" dirty="0">
                <a:latin typeface="宋体" panose="02010600030101010101" pitchFamily="2" charset="-122"/>
                <a:cs typeface="宋体" panose="02010600030101010101" pitchFamily="2" charset="-122"/>
              </a:rPr>
              <a:t>权</a:t>
            </a:r>
            <a:r>
              <a:rPr sz="1600" spc="15" dirty="0">
                <a:latin typeface="宋体" panose="02010600030101010101" pitchFamily="2" charset="-122"/>
                <a:cs typeface="宋体" panose="02010600030101010101" pitchFamily="2" charset="-122"/>
              </a:rPr>
              <a:t>重（点数）或调整系数等激 </a:t>
            </a:r>
            <a:r>
              <a:rPr sz="1600" spc="-5" dirty="0">
                <a:latin typeface="宋体" panose="02010600030101010101" pitchFamily="2" charset="-122"/>
                <a:cs typeface="宋体" panose="02010600030101010101" pitchFamily="2" charset="-122"/>
              </a:rPr>
              <a:t>励措施，鼓励医疗机构积极开展适宜中医优势病种服务。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12700" marR="104140" indent="405765" algn="just">
              <a:lnSpc>
                <a:spcPct val="151000"/>
              </a:lnSpc>
              <a:spcBef>
                <a:spcPts val="5"/>
              </a:spcBef>
            </a:pPr>
            <a:r>
              <a:rPr sz="1600" spc="15" dirty="0">
                <a:latin typeface="黑体" panose="02010609060101010101" charset="-122"/>
                <a:cs typeface="黑体" panose="02010609060101010101" charset="-122"/>
              </a:rPr>
              <a:t>七、将部分治疗性针灸、康复理疗项目纳入医保支付</a:t>
            </a:r>
            <a:r>
              <a:rPr sz="1600" spc="20" dirty="0">
                <a:latin typeface="黑体" panose="02010609060101010101" charset="-122"/>
                <a:cs typeface="黑体" panose="02010609060101010101" charset="-122"/>
              </a:rPr>
              <a:t>。</a:t>
            </a:r>
            <a:r>
              <a:rPr sz="1600" dirty="0">
                <a:latin typeface="宋体" panose="02010600030101010101" pitchFamily="2" charset="-122"/>
                <a:cs typeface="宋体" panose="02010600030101010101" pitchFamily="2" charset="-122"/>
              </a:rPr>
              <a:t>将 </a:t>
            </a:r>
            <a:r>
              <a:rPr sz="1600" spc="15" dirty="0">
                <a:latin typeface="宋体" panose="02010600030101010101" pitchFamily="2" charset="-122"/>
                <a:cs typeface="宋体" panose="02010600030101010101" pitchFamily="2" charset="-122"/>
              </a:rPr>
              <a:t>治疗性针灸、推拿、中医骨伤、</a:t>
            </a:r>
            <a:r>
              <a:rPr sz="1600" spc="10" dirty="0">
                <a:latin typeface="宋体" panose="02010600030101010101" pitchFamily="2" charset="-122"/>
                <a:cs typeface="宋体" panose="02010600030101010101" pitchFamily="2" charset="-122"/>
              </a:rPr>
              <a:t>中</a:t>
            </a:r>
            <a:r>
              <a:rPr sz="1600" spc="15" dirty="0">
                <a:latin typeface="宋体" panose="02010600030101010101" pitchFamily="2" charset="-122"/>
                <a:cs typeface="宋体" panose="02010600030101010101" pitchFamily="2" charset="-122"/>
              </a:rPr>
              <a:t>医肛肠等中医特色优势项目 以及中医体质辨识、脉图诊断等</a:t>
            </a:r>
            <a:r>
              <a:rPr sz="1600" spc="10" dirty="0">
                <a:latin typeface="宋体" panose="02010600030101010101" pitchFamily="2" charset="-122"/>
                <a:cs typeface="宋体" panose="02010600030101010101" pitchFamily="2" charset="-122"/>
              </a:rPr>
              <a:t>适</a:t>
            </a:r>
            <a:r>
              <a:rPr sz="1600" spc="15" dirty="0">
                <a:latin typeface="宋体" panose="02010600030101010101" pitchFamily="2" charset="-122"/>
                <a:cs typeface="宋体" panose="02010600030101010101" pitchFamily="2" charset="-122"/>
              </a:rPr>
              <a:t>宜新技术纳入医保基金支付 范围，促进中医适宜技术推广应</a:t>
            </a:r>
            <a:r>
              <a:rPr sz="1600" spc="10" dirty="0">
                <a:latin typeface="宋体" panose="02010600030101010101" pitchFamily="2" charset="-122"/>
                <a:cs typeface="宋体" panose="02010600030101010101" pitchFamily="2" charset="-122"/>
              </a:rPr>
              <a:t>用</a:t>
            </a:r>
            <a:r>
              <a:rPr sz="1600" spc="15" dirty="0">
                <a:latin typeface="宋体" panose="02010600030101010101" pitchFamily="2" charset="-122"/>
                <a:cs typeface="宋体" panose="02010600030101010101" pitchFamily="2" charset="-122"/>
              </a:rPr>
              <a:t>。完善优先审核制度，加快 新增中医医疗服务价格项目立项</a:t>
            </a:r>
            <a:r>
              <a:rPr sz="1600" spc="10" dirty="0">
                <a:latin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sz="1600" spc="15" dirty="0">
                <a:latin typeface="宋体" panose="02010600030101010101" pitchFamily="2" charset="-122"/>
                <a:cs typeface="宋体" panose="02010600030101010101" pitchFamily="2" charset="-122"/>
              </a:rPr>
              <a:t>对填补重大疾病诊疗手段或 诊疗项目空白的新增中医医疗服</a:t>
            </a:r>
            <a:r>
              <a:rPr sz="1600" spc="10" dirty="0">
                <a:latin typeface="宋体" panose="02010600030101010101" pitchFamily="2" charset="-122"/>
                <a:cs typeface="宋体" panose="02010600030101010101" pitchFamily="2" charset="-122"/>
              </a:rPr>
              <a:t>务</a:t>
            </a:r>
            <a:r>
              <a:rPr sz="1600" spc="15" dirty="0">
                <a:latin typeface="宋体" panose="02010600030101010101" pitchFamily="2" charset="-122"/>
                <a:cs typeface="宋体" panose="02010600030101010101" pitchFamily="2" charset="-122"/>
              </a:rPr>
              <a:t>价格项目，开辟审核绿色通 道，支持中医理论创新和技术创</a:t>
            </a:r>
            <a:r>
              <a:rPr sz="1600" spc="10" dirty="0">
                <a:latin typeface="宋体" panose="02010600030101010101" pitchFamily="2" charset="-122"/>
                <a:cs typeface="宋体" panose="02010600030101010101" pitchFamily="2" charset="-122"/>
              </a:rPr>
              <a:t>新</a:t>
            </a:r>
            <a:r>
              <a:rPr sz="1600" spc="15" dirty="0">
                <a:latin typeface="宋体" panose="02010600030101010101" pitchFamily="2" charset="-122"/>
                <a:cs typeface="宋体" panose="02010600030101010101" pitchFamily="2" charset="-122"/>
              </a:rPr>
              <a:t>。在临床应用中疗效确切、 应用广泛但未在医保支付范围的</a:t>
            </a:r>
            <a:r>
              <a:rPr sz="1600" spc="10" dirty="0">
                <a:latin typeface="宋体" panose="02010600030101010101" pitchFamily="2" charset="-122"/>
                <a:cs typeface="宋体" panose="02010600030101010101" pitchFamily="2" charset="-122"/>
              </a:rPr>
              <a:t>现</a:t>
            </a:r>
            <a:r>
              <a:rPr sz="1600" spc="15" dirty="0">
                <a:latin typeface="宋体" panose="02010600030101010101" pitchFamily="2" charset="-122"/>
                <a:cs typeface="宋体" panose="02010600030101010101" pitchFamily="2" charset="-122"/>
              </a:rPr>
              <a:t>有中医诊疗项目，可由医疗 </a:t>
            </a:r>
            <a:r>
              <a:rPr sz="1600" spc="-5" dirty="0">
                <a:latin typeface="宋体" panose="02010600030101010101" pitchFamily="2" charset="-122"/>
                <a:cs typeface="宋体" panose="02010600030101010101" pitchFamily="2" charset="-122"/>
              </a:rPr>
              <a:t>机构申请纳入医保支付。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12700" marR="104140" indent="405765">
              <a:lnSpc>
                <a:spcPct val="151000"/>
              </a:lnSpc>
              <a:spcBef>
                <a:spcPts val="10"/>
              </a:spcBef>
            </a:pPr>
            <a:r>
              <a:rPr sz="1600" spc="15" dirty="0">
                <a:latin typeface="黑体" panose="02010609060101010101" charset="-122"/>
                <a:cs typeface="黑体" panose="02010609060101010101" charset="-122"/>
              </a:rPr>
              <a:t>八、开展中医日间病房医保结算管理试点。</a:t>
            </a:r>
            <a:r>
              <a:rPr sz="1600" spc="15" dirty="0">
                <a:latin typeface="宋体" panose="02010600030101010101" pitchFamily="2" charset="-122"/>
                <a:cs typeface="宋体" panose="02010600030101010101" pitchFamily="2" charset="-122"/>
              </a:rPr>
              <a:t>按照临床路径 </a:t>
            </a:r>
            <a:r>
              <a:rPr sz="1600" spc="15" dirty="0">
                <a:latin typeface="宋体" panose="02010600030101010101" pitchFamily="2" charset="-122"/>
                <a:cs typeface="宋体" panose="02010600030101010101" pitchFamily="2" charset="-122"/>
              </a:rPr>
              <a:t>清晰、诊疗规范明确、诊疗技术</a:t>
            </a:r>
            <a:r>
              <a:rPr sz="1600" spc="10" dirty="0">
                <a:latin typeface="宋体" panose="02010600030101010101" pitchFamily="2" charset="-122"/>
                <a:cs typeface="宋体" panose="02010600030101010101" pitchFamily="2" charset="-122"/>
              </a:rPr>
              <a:t>成</a:t>
            </a:r>
            <a:r>
              <a:rPr sz="1600" spc="15" dirty="0">
                <a:latin typeface="宋体" panose="02010600030101010101" pitchFamily="2" charset="-122"/>
                <a:cs typeface="宋体" panose="02010600030101010101" pitchFamily="2" charset="-122"/>
              </a:rPr>
              <a:t>熟、医疗质量可控、医疗安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R="108585" algn="r">
              <a:lnSpc>
                <a:spcPct val="100000"/>
              </a:lnSpc>
              <a:spcBef>
                <a:spcPts val="430"/>
              </a:spcBef>
            </a:pPr>
            <a:r>
              <a:rPr sz="1200" dirty="0">
                <a:latin typeface="Times New Roman" panose="02020603050405020304"/>
                <a:cs typeface="Times New Roman" panose="02020603050405020304"/>
              </a:rPr>
              <a:t>— 3</a:t>
            </a:r>
            <a:r>
              <a:rPr sz="1200" spc="-100" dirty="0">
                <a:latin typeface="Times New Roman" panose="02020603050405020304"/>
                <a:cs typeface="Times New Roman" panose="02020603050405020304"/>
              </a:rPr>
              <a:t> </a:t>
            </a:r>
            <a:r>
              <a:rPr sz="1200" dirty="0">
                <a:latin typeface="Times New Roman" panose="02020603050405020304"/>
                <a:cs typeface="Times New Roman" panose="02020603050405020304"/>
              </a:rPr>
              <a:t>—</a:t>
            </a:r>
            <a:endParaRPr sz="1200">
              <a:latin typeface="Times New Roman" panose="02020603050405020304"/>
              <a:cs typeface="Times New Roman" panose="02020603050405020304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768283" y="6905135"/>
            <a:ext cx="1516882" cy="1541388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95425" y="9700510"/>
            <a:ext cx="4826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Times New Roman" panose="02020603050405020304"/>
                <a:cs typeface="Times New Roman" panose="02020603050405020304"/>
              </a:rPr>
              <a:t>— 4</a:t>
            </a:r>
            <a:r>
              <a:rPr sz="1200" spc="-90" dirty="0">
                <a:latin typeface="Times New Roman" panose="02020603050405020304"/>
                <a:cs typeface="Times New Roman" panose="02020603050405020304"/>
              </a:rPr>
              <a:t> </a:t>
            </a:r>
            <a:r>
              <a:rPr sz="1200" dirty="0">
                <a:latin typeface="Times New Roman" panose="02020603050405020304"/>
                <a:cs typeface="Times New Roman" panose="02020603050405020304"/>
              </a:rPr>
              <a:t>—</a:t>
            </a:r>
            <a:endParaRPr sz="12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95425" y="1035347"/>
            <a:ext cx="5573395" cy="55499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51000"/>
              </a:lnSpc>
              <a:spcBef>
                <a:spcPts val="100"/>
              </a:spcBef>
            </a:pPr>
            <a:r>
              <a:rPr sz="1600" spc="-5" dirty="0">
                <a:latin typeface="宋体" panose="02010600030101010101" pitchFamily="2" charset="-122"/>
                <a:cs typeface="宋体" panose="02010600030101010101" pitchFamily="2" charset="-122"/>
              </a:rPr>
              <a:t>全可保障的原则</a:t>
            </a:r>
            <a:r>
              <a:rPr sz="1600" spc="-355" dirty="0">
                <a:latin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sz="1600" dirty="0">
                <a:latin typeface="宋体" panose="02010600030101010101" pitchFamily="2" charset="-122"/>
                <a:cs typeface="宋体" panose="02010600030101010101" pitchFamily="2" charset="-122"/>
              </a:rPr>
              <a:t>将</a:t>
            </a:r>
            <a:r>
              <a:rPr sz="1600" spc="-420" dirty="0"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600" spc="-5" dirty="0">
                <a:latin typeface="Times New Roman" panose="02020603050405020304"/>
                <a:cs typeface="Times New Roman" panose="02020603050405020304"/>
              </a:rPr>
              <a:t>24</a:t>
            </a:r>
            <a:r>
              <a:rPr sz="1600" spc="-25" dirty="0">
                <a:latin typeface="Times New Roman" panose="02020603050405020304"/>
                <a:cs typeface="Times New Roman" panose="02020603050405020304"/>
              </a:rPr>
              <a:t> </a:t>
            </a:r>
            <a:r>
              <a:rPr sz="1600" spc="-5" dirty="0">
                <a:latin typeface="宋体" panose="02010600030101010101" pitchFamily="2" charset="-122"/>
                <a:cs typeface="宋体" panose="02010600030101010101" pitchFamily="2" charset="-122"/>
              </a:rPr>
              <a:t>个适于日间病房治疗的中医病种纳入医 </a:t>
            </a:r>
            <a:r>
              <a:rPr sz="1600" spc="15" dirty="0">
                <a:latin typeface="宋体" panose="02010600030101010101" pitchFamily="2" charset="-122"/>
                <a:cs typeface="宋体" panose="02010600030101010101" pitchFamily="2" charset="-122"/>
              </a:rPr>
              <a:t>保支付，开展中医日间病房医保</a:t>
            </a:r>
            <a:r>
              <a:rPr sz="1600" spc="10" dirty="0">
                <a:latin typeface="宋体" panose="02010600030101010101" pitchFamily="2" charset="-122"/>
                <a:cs typeface="宋体" panose="02010600030101010101" pitchFamily="2" charset="-122"/>
              </a:rPr>
              <a:t>结</a:t>
            </a:r>
            <a:r>
              <a:rPr sz="1600" spc="15" dirty="0">
                <a:latin typeface="宋体" panose="02010600030101010101" pitchFamily="2" charset="-122"/>
                <a:cs typeface="宋体" panose="02010600030101010101" pitchFamily="2" charset="-122"/>
              </a:rPr>
              <a:t>算管理试点工作，切实提高 </a:t>
            </a:r>
            <a:r>
              <a:rPr sz="1600" spc="-5" dirty="0">
                <a:latin typeface="宋体" panose="02010600030101010101" pitchFamily="2" charset="-122"/>
                <a:cs typeface="宋体" panose="02010600030101010101" pitchFamily="2" charset="-122"/>
              </a:rPr>
              <a:t>中医服务水平和效率。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12700" marR="5080" indent="405765" algn="just">
              <a:lnSpc>
                <a:spcPct val="151000"/>
              </a:lnSpc>
              <a:spcBef>
                <a:spcPts val="5"/>
              </a:spcBef>
            </a:pPr>
            <a:r>
              <a:rPr sz="1600" spc="15" dirty="0">
                <a:latin typeface="黑体" panose="02010609060101010101" charset="-122"/>
                <a:cs typeface="黑体" panose="02010609060101010101" charset="-122"/>
              </a:rPr>
              <a:t>九、推动中医医疗服务价格改革</a:t>
            </a:r>
            <a:r>
              <a:rPr sz="1600" spc="10" dirty="0">
                <a:latin typeface="黑体" panose="02010609060101010101" charset="-122"/>
                <a:cs typeface="黑体" panose="02010609060101010101" charset="-122"/>
              </a:rPr>
              <a:t>。</a:t>
            </a:r>
            <a:r>
              <a:rPr sz="1600" spc="15" dirty="0">
                <a:latin typeface="宋体" panose="02010600030101010101" pitchFamily="2" charset="-122"/>
                <a:cs typeface="宋体" panose="02010600030101010101" pitchFamily="2" charset="-122"/>
              </a:rPr>
              <a:t>以临床价值为导向，以 </a:t>
            </a:r>
            <a:r>
              <a:rPr sz="1600" spc="15" dirty="0">
                <a:latin typeface="宋体" panose="02010600030101010101" pitchFamily="2" charset="-122"/>
                <a:cs typeface="宋体" panose="02010600030101010101" pitchFamily="2" charset="-122"/>
              </a:rPr>
              <a:t>中医优势服务、特色服务为重点</a:t>
            </a:r>
            <a:r>
              <a:rPr sz="1600" spc="10" dirty="0">
                <a:latin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sz="1600" spc="15" dirty="0">
                <a:latin typeface="宋体" panose="02010600030101010101" pitchFamily="2" charset="-122"/>
                <a:cs typeface="宋体" panose="02010600030101010101" pitchFamily="2" charset="-122"/>
              </a:rPr>
              <a:t>理顺比价关系，优化价格结 构。进一步放开市场竞争比较充</a:t>
            </a:r>
            <a:r>
              <a:rPr sz="1600" spc="10" dirty="0">
                <a:latin typeface="宋体" panose="02010600030101010101" pitchFamily="2" charset="-122"/>
                <a:cs typeface="宋体" panose="02010600030101010101" pitchFamily="2" charset="-122"/>
              </a:rPr>
              <a:t>分</a:t>
            </a:r>
            <a:r>
              <a:rPr sz="1600" spc="15" dirty="0">
                <a:latin typeface="宋体" panose="02010600030101010101" pitchFamily="2" charset="-122"/>
                <a:cs typeface="宋体" panose="02010600030101010101" pitchFamily="2" charset="-122"/>
              </a:rPr>
              <a:t>、个性化需求比较强的中医 医疗服务价格项目。医疗服务价</a:t>
            </a:r>
            <a:r>
              <a:rPr sz="1600" spc="10" dirty="0">
                <a:latin typeface="宋体" panose="02010600030101010101" pitchFamily="2" charset="-122"/>
                <a:cs typeface="宋体" panose="02010600030101010101" pitchFamily="2" charset="-122"/>
              </a:rPr>
              <a:t>格</a:t>
            </a:r>
            <a:r>
              <a:rPr sz="1600" spc="15" dirty="0">
                <a:latin typeface="宋体" panose="02010600030101010101" pitchFamily="2" charset="-122"/>
                <a:cs typeface="宋体" panose="02010600030101010101" pitchFamily="2" charset="-122"/>
              </a:rPr>
              <a:t>调整时重点考虑体现中医医 师技术劳务价值的中医医疗服务</a:t>
            </a:r>
            <a:r>
              <a:rPr sz="1600" spc="10" dirty="0">
                <a:latin typeface="宋体" panose="02010600030101010101" pitchFamily="2" charset="-122"/>
                <a:cs typeface="宋体" panose="02010600030101010101" pitchFamily="2" charset="-122"/>
              </a:rPr>
              <a:t>价</a:t>
            </a:r>
            <a:r>
              <a:rPr sz="1600" spc="15" dirty="0">
                <a:latin typeface="宋体" panose="02010600030101010101" pitchFamily="2" charset="-122"/>
                <a:cs typeface="宋体" panose="02010600030101010101" pitchFamily="2" charset="-122"/>
              </a:rPr>
              <a:t>格，激发医务人员提供中医 </a:t>
            </a:r>
            <a:r>
              <a:rPr sz="1600" spc="-5" dirty="0">
                <a:latin typeface="宋体" panose="02010600030101010101" pitchFamily="2" charset="-122"/>
                <a:cs typeface="宋体" panose="02010600030101010101" pitchFamily="2" charset="-122"/>
              </a:rPr>
              <a:t>诊疗服务的积极性。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12700" marR="8890" indent="405765">
              <a:lnSpc>
                <a:spcPct val="151000"/>
              </a:lnSpc>
              <a:spcBef>
                <a:spcPts val="5"/>
              </a:spcBef>
            </a:pPr>
            <a:r>
              <a:rPr sz="1600" spc="-5" dirty="0">
                <a:latin typeface="黑体" panose="02010609060101010101" charset="-122"/>
                <a:cs typeface="黑体" panose="02010609060101010101" charset="-122"/>
              </a:rPr>
              <a:t>十</a:t>
            </a:r>
            <a:r>
              <a:rPr sz="1600" spc="-140" dirty="0">
                <a:latin typeface="黑体" panose="02010609060101010101" charset="-122"/>
                <a:cs typeface="黑体" panose="02010609060101010101" charset="-122"/>
              </a:rPr>
              <a:t>、</a:t>
            </a:r>
            <a:r>
              <a:rPr sz="1600" spc="-5" dirty="0">
                <a:latin typeface="黑体" panose="02010609060101010101" charset="-122"/>
                <a:cs typeface="黑体" panose="02010609060101010101" charset="-122"/>
              </a:rPr>
              <a:t>支持</a:t>
            </a:r>
            <a:r>
              <a:rPr sz="1600" dirty="0">
                <a:latin typeface="Times New Roman" panose="02020603050405020304"/>
                <a:cs typeface="Times New Roman" panose="02020603050405020304"/>
              </a:rPr>
              <a:t>“</a:t>
            </a:r>
            <a:r>
              <a:rPr sz="1600" spc="-10" dirty="0">
                <a:latin typeface="黑体" panose="02010609060101010101" charset="-122"/>
                <a:cs typeface="黑体" panose="02010609060101010101" charset="-122"/>
              </a:rPr>
              <a:t>互联</a:t>
            </a:r>
            <a:r>
              <a:rPr sz="1600" dirty="0">
                <a:latin typeface="黑体" panose="02010609060101010101" charset="-122"/>
                <a:cs typeface="黑体" panose="02010609060101010101" charset="-122"/>
              </a:rPr>
              <a:t>网</a:t>
            </a:r>
            <a:r>
              <a:rPr sz="1600" dirty="0">
                <a:latin typeface="Times New Roman" panose="02020603050405020304"/>
                <a:cs typeface="Times New Roman" panose="02020603050405020304"/>
              </a:rPr>
              <a:t>+</a:t>
            </a:r>
            <a:r>
              <a:rPr sz="1600" spc="-10" dirty="0">
                <a:latin typeface="黑体" panose="02010609060101010101" charset="-122"/>
                <a:cs typeface="黑体" panose="02010609060101010101" charset="-122"/>
              </a:rPr>
              <a:t>中医</a:t>
            </a:r>
            <a:r>
              <a:rPr sz="1600" dirty="0">
                <a:latin typeface="黑体" panose="02010609060101010101" charset="-122"/>
                <a:cs typeface="黑体" panose="02010609060101010101" charset="-122"/>
              </a:rPr>
              <a:t>药</a:t>
            </a:r>
            <a:r>
              <a:rPr sz="1600" dirty="0">
                <a:latin typeface="Times New Roman" panose="02020603050405020304"/>
                <a:cs typeface="Times New Roman" panose="02020603050405020304"/>
              </a:rPr>
              <a:t>”</a:t>
            </a:r>
            <a:r>
              <a:rPr sz="1600" spc="-5" dirty="0">
                <a:latin typeface="黑体" panose="02010609060101010101" charset="-122"/>
                <a:cs typeface="黑体" panose="02010609060101010101" charset="-122"/>
              </a:rPr>
              <a:t>健康发展</a:t>
            </a:r>
            <a:r>
              <a:rPr sz="1600" spc="-150" dirty="0">
                <a:latin typeface="黑体" panose="02010609060101010101" charset="-122"/>
                <a:cs typeface="黑体" panose="02010609060101010101" charset="-122"/>
              </a:rPr>
              <a:t>。</a:t>
            </a:r>
            <a:r>
              <a:rPr sz="1600" spc="-5" dirty="0">
                <a:latin typeface="宋体" panose="02010600030101010101" pitchFamily="2" charset="-122"/>
                <a:cs typeface="宋体" panose="02010600030101010101" pitchFamily="2" charset="-122"/>
              </a:rPr>
              <a:t>创新中医药慢性病管 </a:t>
            </a:r>
            <a:r>
              <a:rPr sz="1600" spc="-5" dirty="0">
                <a:latin typeface="宋体" panose="02010600030101010101" pitchFamily="2" charset="-122"/>
                <a:cs typeface="宋体" panose="02010600030101010101" pitchFamily="2" charset="-122"/>
              </a:rPr>
              <a:t>理服务模式</a:t>
            </a:r>
            <a:r>
              <a:rPr sz="1600" spc="-140" dirty="0">
                <a:latin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sz="1600" spc="-5" dirty="0">
                <a:latin typeface="宋体" panose="02010600030101010101" pitchFamily="2" charset="-122"/>
                <a:cs typeface="宋体" panose="02010600030101010101" pitchFamily="2" charset="-122"/>
              </a:rPr>
              <a:t>推进慢病专区建设</a:t>
            </a:r>
            <a:r>
              <a:rPr sz="1600" spc="-140" dirty="0">
                <a:latin typeface="宋体" panose="02010600030101010101" pitchFamily="2" charset="-122"/>
                <a:cs typeface="宋体" panose="02010600030101010101" pitchFamily="2" charset="-122"/>
              </a:rPr>
              <a:t>。</a:t>
            </a:r>
            <a:r>
              <a:rPr sz="1600" spc="-5" dirty="0">
                <a:latin typeface="宋体" panose="02010600030101010101" pitchFamily="2" charset="-122"/>
                <a:cs typeface="宋体" panose="02010600030101010101" pitchFamily="2" charset="-122"/>
              </a:rPr>
              <a:t>及时审核设立中医类</a:t>
            </a:r>
            <a:r>
              <a:rPr sz="1600" spc="-10" dirty="0">
                <a:latin typeface="Times New Roman" panose="02020603050405020304"/>
                <a:cs typeface="Times New Roman" panose="02020603050405020304"/>
              </a:rPr>
              <a:t>“</a:t>
            </a:r>
            <a:r>
              <a:rPr sz="1600" dirty="0">
                <a:latin typeface="宋体" panose="02010600030101010101" pitchFamily="2" charset="-122"/>
                <a:cs typeface="宋体" panose="02010600030101010101" pitchFamily="2" charset="-122"/>
              </a:rPr>
              <a:t>互联网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12700">
              <a:lnSpc>
                <a:spcPct val="100000"/>
              </a:lnSpc>
              <a:spcBef>
                <a:spcPts val="980"/>
              </a:spcBef>
            </a:pPr>
            <a:r>
              <a:rPr sz="1600" dirty="0">
                <a:latin typeface="Times New Roman" panose="02020603050405020304"/>
                <a:cs typeface="Times New Roman" panose="02020603050405020304"/>
              </a:rPr>
              <a:t>+</a:t>
            </a:r>
            <a:r>
              <a:rPr sz="1600" spc="15" dirty="0">
                <a:latin typeface="Times New Roman" panose="02020603050405020304"/>
                <a:cs typeface="Times New Roman" panose="02020603050405020304"/>
              </a:rPr>
              <a:t>”</a:t>
            </a:r>
            <a:r>
              <a:rPr sz="1600" spc="10" dirty="0">
                <a:latin typeface="宋体" panose="02010600030101010101" pitchFamily="2" charset="-122"/>
                <a:cs typeface="宋体" panose="02010600030101010101" pitchFamily="2" charset="-122"/>
              </a:rPr>
              <a:t>医疗服务价格项目，将符合规定的纳入医保基金支付</a:t>
            </a:r>
            <a:r>
              <a:rPr sz="1600" spc="20" dirty="0">
                <a:latin typeface="宋体" panose="02010600030101010101" pitchFamily="2" charset="-122"/>
                <a:cs typeface="宋体" panose="02010600030101010101" pitchFamily="2" charset="-122"/>
              </a:rPr>
              <a:t>范围</a:t>
            </a:r>
            <a:r>
              <a:rPr sz="1600" dirty="0">
                <a:latin typeface="宋体" panose="02010600030101010101" pitchFamily="2" charset="-122"/>
                <a:cs typeface="宋体" panose="02010600030101010101" pitchFamily="2" charset="-122"/>
              </a:rPr>
              <a:t>，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12700" marR="10160">
              <a:lnSpc>
                <a:spcPct val="151000"/>
              </a:lnSpc>
              <a:spcBef>
                <a:spcPts val="5"/>
              </a:spcBef>
            </a:pPr>
            <a:r>
              <a:rPr sz="1600" dirty="0">
                <a:latin typeface="宋体" panose="02010600030101010101" pitchFamily="2" charset="-122"/>
                <a:cs typeface="宋体" panose="02010600030101010101" pitchFamily="2" charset="-122"/>
              </a:rPr>
              <a:t>促进</a:t>
            </a:r>
            <a:r>
              <a:rPr sz="1600" spc="-5" dirty="0">
                <a:latin typeface="Times New Roman" panose="02020603050405020304"/>
                <a:cs typeface="Times New Roman" panose="02020603050405020304"/>
              </a:rPr>
              <a:t>“</a:t>
            </a:r>
            <a:r>
              <a:rPr sz="1600" spc="-5" dirty="0">
                <a:latin typeface="宋体" panose="02010600030101010101" pitchFamily="2" charset="-122"/>
                <a:cs typeface="宋体" panose="02010600030101010101" pitchFamily="2" charset="-122"/>
              </a:rPr>
              <a:t>互联网</a:t>
            </a:r>
            <a:r>
              <a:rPr sz="1600" spc="-5" dirty="0">
                <a:latin typeface="Times New Roman" panose="02020603050405020304"/>
                <a:cs typeface="Times New Roman" panose="02020603050405020304"/>
              </a:rPr>
              <a:t>+</a:t>
            </a:r>
            <a:r>
              <a:rPr sz="1600" spc="-10" dirty="0">
                <a:latin typeface="宋体" panose="02010600030101010101" pitchFamily="2" charset="-122"/>
                <a:cs typeface="宋体" panose="02010600030101010101" pitchFamily="2" charset="-122"/>
              </a:rPr>
              <a:t>医</a:t>
            </a:r>
            <a:r>
              <a:rPr sz="1600" spc="-5" dirty="0">
                <a:latin typeface="宋体" panose="02010600030101010101" pitchFamily="2" charset="-122"/>
                <a:cs typeface="宋体" panose="02010600030101010101" pitchFamily="2" charset="-122"/>
              </a:rPr>
              <a:t>保</a:t>
            </a:r>
            <a:r>
              <a:rPr sz="1600" spc="-5" dirty="0">
                <a:latin typeface="Times New Roman" panose="02020603050405020304"/>
                <a:cs typeface="Times New Roman" panose="02020603050405020304"/>
              </a:rPr>
              <a:t>+</a:t>
            </a:r>
            <a:r>
              <a:rPr sz="1600" dirty="0">
                <a:latin typeface="宋体" panose="02010600030101010101" pitchFamily="2" charset="-122"/>
                <a:cs typeface="宋体" panose="02010600030101010101" pitchFamily="2" charset="-122"/>
              </a:rPr>
              <a:t>医</a:t>
            </a:r>
            <a:r>
              <a:rPr sz="1600" spc="-10" dirty="0">
                <a:latin typeface="宋体" panose="02010600030101010101" pitchFamily="2" charset="-122"/>
                <a:cs typeface="宋体" panose="02010600030101010101" pitchFamily="2" charset="-122"/>
              </a:rPr>
              <a:t>疗</a:t>
            </a:r>
            <a:r>
              <a:rPr sz="1600" spc="-5" dirty="0">
                <a:latin typeface="Times New Roman" panose="02020603050405020304"/>
                <a:cs typeface="Times New Roman" panose="02020603050405020304"/>
              </a:rPr>
              <a:t>+</a:t>
            </a:r>
            <a:r>
              <a:rPr sz="1600" dirty="0">
                <a:latin typeface="宋体" panose="02010600030101010101" pitchFamily="2" charset="-122"/>
                <a:cs typeface="宋体" panose="02010600030101010101" pitchFamily="2" charset="-122"/>
              </a:rPr>
              <a:t>医药</a:t>
            </a:r>
            <a:r>
              <a:rPr sz="1600" spc="-5" dirty="0">
                <a:latin typeface="Times New Roman" panose="02020603050405020304"/>
                <a:cs typeface="Times New Roman" panose="02020603050405020304"/>
              </a:rPr>
              <a:t>”</a:t>
            </a:r>
            <a:r>
              <a:rPr sz="1600" spc="-5" dirty="0">
                <a:latin typeface="宋体" panose="02010600030101010101" pitchFamily="2" charset="-122"/>
                <a:cs typeface="宋体" panose="02010600030101010101" pitchFamily="2" charset="-122"/>
              </a:rPr>
              <a:t>一体化发展</a:t>
            </a:r>
            <a:r>
              <a:rPr sz="1600" spc="-484" dirty="0">
                <a:latin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sz="1600" spc="-5" dirty="0">
                <a:latin typeface="宋体" panose="02010600030101010101" pitchFamily="2" charset="-122"/>
                <a:cs typeface="宋体" panose="02010600030101010101" pitchFamily="2" charset="-122"/>
              </a:rPr>
              <a:t>提高中医医疗资源 可及性和服务整体效率。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418465">
              <a:lnSpc>
                <a:spcPct val="100000"/>
              </a:lnSpc>
              <a:spcBef>
                <a:spcPts val="980"/>
              </a:spcBef>
            </a:pPr>
            <a:r>
              <a:rPr sz="1600" spc="-5" dirty="0">
                <a:latin typeface="宋体" panose="02010600030101010101" pitchFamily="2" charset="-122"/>
                <a:cs typeface="宋体" panose="02010600030101010101" pitchFamily="2" charset="-122"/>
              </a:rPr>
              <a:t>本文相关政策措施</a:t>
            </a:r>
            <a:r>
              <a:rPr sz="1600" dirty="0">
                <a:latin typeface="宋体" panose="02010600030101010101" pitchFamily="2" charset="-122"/>
                <a:cs typeface="宋体" panose="02010600030101010101" pitchFamily="2" charset="-122"/>
              </a:rPr>
              <a:t>自</a:t>
            </a:r>
            <a:r>
              <a:rPr sz="1600" spc="-409" dirty="0"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600" spc="-5" dirty="0">
                <a:latin typeface="Times New Roman" panose="02020603050405020304"/>
                <a:cs typeface="Times New Roman" panose="02020603050405020304"/>
              </a:rPr>
              <a:t>2021 </a:t>
            </a:r>
            <a:r>
              <a:rPr sz="1600" dirty="0">
                <a:latin typeface="宋体" panose="02010600030101010101" pitchFamily="2" charset="-122"/>
                <a:cs typeface="宋体" panose="02010600030101010101" pitchFamily="2" charset="-122"/>
              </a:rPr>
              <a:t>年</a:t>
            </a:r>
            <a:r>
              <a:rPr sz="1600" spc="-405" dirty="0"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600" dirty="0">
                <a:latin typeface="Times New Roman" panose="02020603050405020304"/>
                <a:cs typeface="Times New Roman" panose="02020603050405020304"/>
              </a:rPr>
              <a:t>5</a:t>
            </a:r>
            <a:r>
              <a:rPr sz="1600" spc="-10" dirty="0">
                <a:latin typeface="Times New Roman" panose="02020603050405020304"/>
                <a:cs typeface="Times New Roman" panose="02020603050405020304"/>
              </a:rPr>
              <a:t> </a:t>
            </a:r>
            <a:r>
              <a:rPr sz="1600" dirty="0">
                <a:latin typeface="宋体" panose="02010600030101010101" pitchFamily="2" charset="-122"/>
                <a:cs typeface="宋体" panose="02010600030101010101" pitchFamily="2" charset="-122"/>
              </a:rPr>
              <a:t>月</a:t>
            </a:r>
            <a:r>
              <a:rPr sz="1600" spc="-405" dirty="0"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600" dirty="0">
                <a:latin typeface="Times New Roman" panose="02020603050405020304"/>
                <a:cs typeface="Times New Roman" panose="02020603050405020304"/>
              </a:rPr>
              <a:t>1</a:t>
            </a:r>
            <a:r>
              <a:rPr sz="1600" spc="-5" dirty="0">
                <a:latin typeface="Times New Roman" panose="02020603050405020304"/>
                <a:cs typeface="Times New Roman" panose="02020603050405020304"/>
              </a:rPr>
              <a:t> </a:t>
            </a:r>
            <a:r>
              <a:rPr sz="1600" spc="-5" dirty="0">
                <a:latin typeface="宋体" panose="02010600030101010101" pitchFamily="2" charset="-122"/>
                <a:cs typeface="宋体" panose="02010600030101010101" pitchFamily="2" charset="-122"/>
              </a:rPr>
              <a:t>日起施行。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710089" y="7295424"/>
            <a:ext cx="1651635" cy="763270"/>
          </a:xfrm>
          <a:prstGeom prst="rect">
            <a:avLst/>
          </a:prstGeom>
        </p:spPr>
        <p:txBody>
          <a:bodyPr vert="horz" wrap="square" lIns="0" tIns="1377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85"/>
              </a:spcBef>
            </a:pPr>
            <a:r>
              <a:rPr sz="1600" spc="-5" dirty="0">
                <a:latin typeface="宋体" panose="02010600030101010101" pitchFamily="2" charset="-122"/>
                <a:cs typeface="宋体" panose="02010600030101010101" pitchFamily="2" charset="-122"/>
              </a:rPr>
              <a:t>泰安市医疗保障局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62865">
              <a:lnSpc>
                <a:spcPct val="100000"/>
              </a:lnSpc>
              <a:spcBef>
                <a:spcPts val="980"/>
              </a:spcBef>
            </a:pPr>
            <a:r>
              <a:rPr sz="1600" spc="-5" dirty="0">
                <a:latin typeface="Times New Roman" panose="02020603050405020304"/>
                <a:cs typeface="Times New Roman" panose="02020603050405020304"/>
              </a:rPr>
              <a:t>2021</a:t>
            </a:r>
            <a:r>
              <a:rPr sz="1600" spc="-20" dirty="0">
                <a:latin typeface="Times New Roman" panose="02020603050405020304"/>
                <a:cs typeface="Times New Roman" panose="02020603050405020304"/>
              </a:rPr>
              <a:t> </a:t>
            </a:r>
            <a:r>
              <a:rPr sz="1600" dirty="0">
                <a:latin typeface="宋体" panose="02010600030101010101" pitchFamily="2" charset="-122"/>
                <a:cs typeface="宋体" panose="02010600030101010101" pitchFamily="2" charset="-122"/>
              </a:rPr>
              <a:t>年</a:t>
            </a:r>
            <a:r>
              <a:rPr sz="1600" spc="-420" dirty="0"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600" dirty="0">
                <a:latin typeface="Times New Roman" panose="02020603050405020304"/>
                <a:cs typeface="Times New Roman" panose="02020603050405020304"/>
              </a:rPr>
              <a:t>4</a:t>
            </a:r>
            <a:r>
              <a:rPr sz="1600" spc="-20" dirty="0">
                <a:latin typeface="Times New Roman" panose="02020603050405020304"/>
                <a:cs typeface="Times New Roman" panose="02020603050405020304"/>
              </a:rPr>
              <a:t> </a:t>
            </a:r>
            <a:r>
              <a:rPr sz="1600" dirty="0">
                <a:latin typeface="宋体" panose="02010600030101010101" pitchFamily="2" charset="-122"/>
                <a:cs typeface="宋体" panose="02010600030101010101" pitchFamily="2" charset="-122"/>
              </a:rPr>
              <a:t>月</a:t>
            </a:r>
            <a:r>
              <a:rPr sz="1600" spc="-415" dirty="0"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600" spc="-5" dirty="0">
                <a:latin typeface="Times New Roman" panose="02020603050405020304"/>
                <a:cs typeface="Times New Roman" panose="02020603050405020304"/>
              </a:rPr>
              <a:t>25</a:t>
            </a:r>
            <a:r>
              <a:rPr sz="1600" spc="-20" dirty="0">
                <a:latin typeface="Times New Roman" panose="02020603050405020304"/>
                <a:cs typeface="Times New Roman" panose="02020603050405020304"/>
              </a:rPr>
              <a:t> </a:t>
            </a:r>
            <a:r>
              <a:rPr sz="1600" dirty="0">
                <a:latin typeface="宋体" panose="02010600030101010101" pitchFamily="2" charset="-122"/>
                <a:cs typeface="宋体" panose="02010600030101010101" pitchFamily="2" charset="-122"/>
              </a:rPr>
              <a:t>日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401316" y="8157052"/>
            <a:ext cx="1651635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5" dirty="0">
                <a:latin typeface="宋体" panose="02010600030101010101" pitchFamily="2" charset="-122"/>
                <a:cs typeface="宋体" panose="02010600030101010101" pitchFamily="2" charset="-122"/>
              </a:rPr>
              <a:t>（此件主动公开）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72972" y="9296650"/>
            <a:ext cx="1981200" cy="238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400" spc="-5" dirty="0">
                <a:latin typeface="宋体" panose="02010600030101010101" pitchFamily="2" charset="-122"/>
                <a:cs typeface="宋体" panose="02010600030101010101" pitchFamily="2" charset="-122"/>
              </a:rPr>
              <a:t>泰安市医疗保障局办公室</a:t>
            </a:r>
            <a:endParaRPr sz="1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638494" y="9296650"/>
            <a:ext cx="1760220" cy="238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400" spc="-5" dirty="0">
                <a:latin typeface="Times New Roman" panose="02020603050405020304"/>
                <a:cs typeface="Times New Roman" panose="02020603050405020304"/>
              </a:rPr>
              <a:t>2021</a:t>
            </a:r>
            <a:r>
              <a:rPr sz="1400" spc="-15" dirty="0">
                <a:latin typeface="Times New Roman" panose="02020603050405020304"/>
                <a:cs typeface="Times New Roman" panose="02020603050405020304"/>
              </a:rPr>
              <a:t> </a:t>
            </a:r>
            <a:r>
              <a:rPr sz="1400" spc="-5" dirty="0">
                <a:latin typeface="宋体" panose="02010600030101010101" pitchFamily="2" charset="-122"/>
                <a:cs typeface="宋体" panose="02010600030101010101" pitchFamily="2" charset="-122"/>
              </a:rPr>
              <a:t>年</a:t>
            </a:r>
            <a:r>
              <a:rPr sz="1400" spc="-360" dirty="0"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400" spc="-5" dirty="0">
                <a:latin typeface="Times New Roman" panose="02020603050405020304"/>
                <a:cs typeface="Times New Roman" panose="02020603050405020304"/>
              </a:rPr>
              <a:t>4</a:t>
            </a:r>
            <a:r>
              <a:rPr sz="1400" spc="-15" dirty="0">
                <a:latin typeface="Times New Roman" panose="02020603050405020304"/>
                <a:cs typeface="Times New Roman" panose="02020603050405020304"/>
              </a:rPr>
              <a:t> </a:t>
            </a:r>
            <a:r>
              <a:rPr sz="1400" spc="-5" dirty="0">
                <a:latin typeface="宋体" panose="02010600030101010101" pitchFamily="2" charset="-122"/>
                <a:cs typeface="宋体" panose="02010600030101010101" pitchFamily="2" charset="-122"/>
              </a:rPr>
              <a:t>月</a:t>
            </a:r>
            <a:r>
              <a:rPr sz="1400" spc="-360" dirty="0"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400" spc="-5" dirty="0">
                <a:latin typeface="Times New Roman" panose="02020603050405020304"/>
                <a:cs typeface="Times New Roman" panose="02020603050405020304"/>
              </a:rPr>
              <a:t>25</a:t>
            </a:r>
            <a:r>
              <a:rPr sz="1400" spc="-10" dirty="0">
                <a:latin typeface="Times New Roman" panose="02020603050405020304"/>
                <a:cs typeface="Times New Roman" panose="02020603050405020304"/>
              </a:rPr>
              <a:t> </a:t>
            </a:r>
            <a:r>
              <a:rPr sz="1400" spc="-5" dirty="0">
                <a:latin typeface="宋体" panose="02010600030101010101" pitchFamily="2" charset="-122"/>
                <a:cs typeface="宋体" panose="02010600030101010101" pitchFamily="2" charset="-122"/>
              </a:rPr>
              <a:t>日印发</a:t>
            </a:r>
            <a:endParaRPr sz="1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989075" y="9185909"/>
            <a:ext cx="5581650" cy="0"/>
          </a:xfrm>
          <a:custGeom>
            <a:avLst/>
            <a:gdLst/>
            <a:ahLst/>
            <a:cxnLst/>
            <a:rect l="l" t="t" r="r" b="b"/>
            <a:pathLst>
              <a:path w="5581650">
                <a:moveTo>
                  <a:pt x="0" y="0"/>
                </a:moveTo>
                <a:lnTo>
                  <a:pt x="558165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989075" y="9573768"/>
            <a:ext cx="5581650" cy="0"/>
          </a:xfrm>
          <a:custGeom>
            <a:avLst/>
            <a:gdLst/>
            <a:ahLst/>
            <a:cxnLst/>
            <a:rect l="l" t="t" r="r" b="b"/>
            <a:pathLst>
              <a:path w="5581650">
                <a:moveTo>
                  <a:pt x="0" y="0"/>
                </a:moveTo>
                <a:lnTo>
                  <a:pt x="558165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YzVmYzAxMzM1ZWUyNjg3ZThlZmVhMDExZDRjNDM1OTUifQ==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2005</Words>
  <Application>WPS 演示</Application>
  <PresentationFormat>On-screen Show (4:3)</PresentationFormat>
  <Paragraphs>43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3" baseType="lpstr">
      <vt:lpstr>Arial</vt:lpstr>
      <vt:lpstr>宋体</vt:lpstr>
      <vt:lpstr>Wingdings</vt:lpstr>
      <vt:lpstr>Times New Roman</vt:lpstr>
      <vt:lpstr>黑体</vt:lpstr>
      <vt:lpstr>Calibri</vt:lpstr>
      <vt:lpstr>微软雅黑</vt:lpstr>
      <vt:lpstr>Arial Unicode MS</vt:lpstr>
      <vt:lpstr>Office Theme</vt:lpstr>
      <vt:lpstr>泰安市医疗保障局文件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泰安市医疗保障局文件</dc:title>
  <dc:creator>Administrator</dc:creator>
  <cp:lastModifiedBy>小松鼠</cp:lastModifiedBy>
  <cp:revision>1</cp:revision>
  <dcterms:created xsi:type="dcterms:W3CDTF">2022-09-02T09:09:43Z</dcterms:created>
  <dcterms:modified xsi:type="dcterms:W3CDTF">2022-09-02T09:09:43Z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2021-04-25T08:00:00Z</vt:filetime>
  </property>
  <property fmtid="{D5CDD505-2E9C-101B-9397-08002B2CF9AE}" pid="3" name="Creator">
    <vt:lpwstr>PScript5.dll Version 5.2.2</vt:lpwstr>
  </property>
  <property fmtid="{D5CDD505-2E9C-101B-9397-08002B2CF9AE}" pid="4" name="LastSaved">
    <vt:filetime>2022-09-02T08:00:00Z</vt:filetime>
  </property>
  <property fmtid="{D5CDD505-2E9C-101B-9397-08002B2CF9AE}" pid="5" name="ICV">
    <vt:lpwstr>9D71792771BA461F8D7FDD0A6A992DD2</vt:lpwstr>
  </property>
  <property fmtid="{D5CDD505-2E9C-101B-9397-08002B2CF9AE}" pid="6" name="KSOProductBuildVer">
    <vt:lpwstr>2052-11.1.0.12313</vt:lpwstr>
  </property>
</Properties>
</file>